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3004800" cy="7315200"/>
  <p:notesSz cx="6858000" cy="9144000"/>
  <p:embeddedFontLst>
    <p:embeddedFont>
      <p:font typeface="Aileron" panose="020B0604020202020204" charset="0"/>
      <p:regular r:id="rId12"/>
    </p:embeddedFont>
    <p:embeddedFont>
      <p:font typeface="Aileron Bold" panose="020B0604020202020204" charset="0"/>
      <p:regular r:id="rId13"/>
    </p:embeddedFont>
    <p:embeddedFont>
      <p:font typeface="Anton" pitchFamily="2" charset="0"/>
      <p:regular r:id="rId14"/>
    </p:embeddedFont>
    <p:embeddedFont>
      <p:font typeface="Boston Angel Bold" panose="020B0604020202020204" charset="0"/>
      <p:regular r:id="rId15"/>
    </p:embeddedFont>
    <p:embeddedFont>
      <p:font typeface="Brittany" panose="020B0604020202020204" charset="0"/>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Inter" panose="020B0604020202020204" charset="0"/>
      <p:regular r:id="rId19"/>
    </p:embeddedFont>
    <p:embeddedFont>
      <p:font typeface="Intro Rust" panose="020B0604020202020204" charset="0"/>
      <p:regular r:id="rId20"/>
    </p:embeddedFont>
    <p:embeddedFont>
      <p:font typeface="League Spartan" panose="020B0604020202020204" charset="0"/>
      <p:regular r:id="rId21"/>
    </p:embeddedFont>
    <p:embeddedFont>
      <p:font typeface="TT Firs Neue" panose="020B0604020202020204" charset="0"/>
      <p:regular r:id="rId22"/>
    </p:embeddedFont>
    <p:embeddedFont>
      <p:font typeface="TT Ramillas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4" d="100"/>
          <a:sy n="74" d="100"/>
        </p:scale>
        <p:origin x="821"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PpvSjmOhE3hvS0QIxRd5ixTUs1DeIUpbCz-ykS3f1Qg/edit?usp=sharing"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11.svg"/><Relationship Id="rId12"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9.svg"/><Relationship Id="rId5" Type="http://schemas.openxmlformats.org/officeDocument/2006/relationships/hyperlink" Target="https://drive.google.com/drive/folders/1BE0RpdXFXR86OVqQO5NZIpqyEN0EGQez?usp=drive_link" TargetMode="External"/><Relationship Id="rId10" Type="http://schemas.openxmlformats.org/officeDocument/2006/relationships/image" Target="../media/image8.png"/><Relationship Id="rId4" Type="http://schemas.openxmlformats.org/officeDocument/2006/relationships/image" Target="../media/image20.sv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3001625" cy="7315200"/>
          </a:xfrm>
          <a:custGeom>
            <a:avLst/>
            <a:gdLst/>
            <a:ahLst/>
            <a:cxnLst/>
            <a:rect l="l" t="t" r="r" b="b"/>
            <a:pathLst>
              <a:path w="13001625" h="7315200">
                <a:moveTo>
                  <a:pt x="13001625" y="0"/>
                </a:moveTo>
                <a:lnTo>
                  <a:pt x="0" y="0"/>
                </a:lnTo>
                <a:lnTo>
                  <a:pt x="0" y="7315200"/>
                </a:lnTo>
                <a:lnTo>
                  <a:pt x="13001625" y="7315200"/>
                </a:lnTo>
                <a:lnTo>
                  <a:pt x="13001625" y="0"/>
                </a:lnTo>
                <a:close/>
              </a:path>
            </a:pathLst>
          </a:custGeom>
          <a:blipFill>
            <a:blip r:embed="rId2"/>
            <a:stretch>
              <a:fillRect l="-1087" t="-76422" r="-4446" b="-6420"/>
            </a:stretch>
          </a:blipFill>
        </p:spPr>
      </p:sp>
      <p:sp>
        <p:nvSpPr>
          <p:cNvPr id="3" name="TextBox 3"/>
          <p:cNvSpPr txBox="1"/>
          <p:nvPr/>
        </p:nvSpPr>
        <p:spPr>
          <a:xfrm>
            <a:off x="368935" y="-53425"/>
            <a:ext cx="12273280" cy="4182188"/>
          </a:xfrm>
          <a:prstGeom prst="rect">
            <a:avLst/>
          </a:prstGeom>
        </p:spPr>
        <p:txBody>
          <a:bodyPr lIns="0" tIns="0" rIns="0" bIns="0" rtlCol="0" anchor="t">
            <a:spAutoFit/>
          </a:bodyPr>
          <a:lstStyle/>
          <a:p>
            <a:pPr algn="ctr">
              <a:lnSpc>
                <a:spcPts val="34144"/>
              </a:lnSpc>
            </a:pPr>
            <a:r>
              <a:rPr lang="en-US" sz="24388">
                <a:solidFill>
                  <a:srgbClr val="000000"/>
                </a:solidFill>
                <a:latin typeface="Anton"/>
              </a:rPr>
              <a:t>CAPSTONE</a:t>
            </a:r>
          </a:p>
        </p:txBody>
      </p:sp>
      <p:sp>
        <p:nvSpPr>
          <p:cNvPr id="4" name="TextBox 4"/>
          <p:cNvSpPr txBox="1"/>
          <p:nvPr/>
        </p:nvSpPr>
        <p:spPr>
          <a:xfrm>
            <a:off x="4338533" y="6456805"/>
            <a:ext cx="4334083" cy="518964"/>
          </a:xfrm>
          <a:prstGeom prst="rect">
            <a:avLst/>
          </a:prstGeom>
        </p:spPr>
        <p:txBody>
          <a:bodyPr lIns="0" tIns="0" rIns="0" bIns="0" rtlCol="0" anchor="t">
            <a:spAutoFit/>
          </a:bodyPr>
          <a:lstStyle/>
          <a:p>
            <a:pPr marL="0" lvl="0" indent="0" algn="ctr">
              <a:lnSpc>
                <a:spcPts val="2090"/>
              </a:lnSpc>
            </a:pPr>
            <a:r>
              <a:rPr lang="en-US" sz="1493">
                <a:solidFill>
                  <a:srgbClr val="000000"/>
                </a:solidFill>
                <a:latin typeface="Inter"/>
              </a:rPr>
              <a:t>Group Member - Kavya Chauhan, Bhavya Boda, Prince Chovatiya, Tirth Gandhi</a:t>
            </a:r>
          </a:p>
        </p:txBody>
      </p:sp>
      <p:sp>
        <p:nvSpPr>
          <p:cNvPr id="5" name="TextBox 5"/>
          <p:cNvSpPr txBox="1"/>
          <p:nvPr/>
        </p:nvSpPr>
        <p:spPr>
          <a:xfrm>
            <a:off x="2656280" y="923933"/>
            <a:ext cx="7698589" cy="1966309"/>
          </a:xfrm>
          <a:prstGeom prst="rect">
            <a:avLst/>
          </a:prstGeom>
        </p:spPr>
        <p:txBody>
          <a:bodyPr lIns="0" tIns="0" rIns="0" bIns="0" rtlCol="0" anchor="t">
            <a:spAutoFit/>
          </a:bodyPr>
          <a:lstStyle/>
          <a:p>
            <a:pPr marL="0" lvl="0" indent="0" algn="ctr">
              <a:lnSpc>
                <a:spcPts val="16069"/>
              </a:lnSpc>
              <a:spcBef>
                <a:spcPct val="0"/>
              </a:spcBef>
            </a:pPr>
            <a:r>
              <a:rPr lang="en-US" sz="11477">
                <a:solidFill>
                  <a:srgbClr val="FF3D00"/>
                </a:solidFill>
                <a:latin typeface="Brittany"/>
              </a:rPr>
              <a:t>Sleep Inducer</a:t>
            </a:r>
          </a:p>
        </p:txBody>
      </p:sp>
      <p:sp>
        <p:nvSpPr>
          <p:cNvPr id="6" name="Freeform 6"/>
          <p:cNvSpPr/>
          <p:nvPr/>
        </p:nvSpPr>
        <p:spPr>
          <a:xfrm>
            <a:off x="1788199" y="3053994"/>
            <a:ext cx="11994310" cy="6057127"/>
          </a:xfrm>
          <a:custGeom>
            <a:avLst/>
            <a:gdLst/>
            <a:ahLst/>
            <a:cxnLst/>
            <a:rect l="l" t="t" r="r" b="b"/>
            <a:pathLst>
              <a:path w="11994310" h="6057127">
                <a:moveTo>
                  <a:pt x="0" y="0"/>
                </a:moveTo>
                <a:lnTo>
                  <a:pt x="11994310" y="0"/>
                </a:lnTo>
                <a:lnTo>
                  <a:pt x="11994310" y="6057126"/>
                </a:lnTo>
                <a:lnTo>
                  <a:pt x="0" y="6057126"/>
                </a:lnTo>
                <a:lnTo>
                  <a:pt x="0" y="0"/>
                </a:lnTo>
                <a:close/>
              </a:path>
            </a:pathLst>
          </a:custGeom>
          <a:blipFill>
            <a:blip r:embed="rId3"/>
            <a:stretch>
              <a:fillRect/>
            </a:stretch>
          </a:blipFill>
        </p:spPr>
      </p:sp>
      <p:sp>
        <p:nvSpPr>
          <p:cNvPr id="7" name="AutoShape 7"/>
          <p:cNvSpPr/>
          <p:nvPr/>
        </p:nvSpPr>
        <p:spPr>
          <a:xfrm>
            <a:off x="12283228" y="3053994"/>
            <a:ext cx="0" cy="1673631"/>
          </a:xfrm>
          <a:prstGeom prst="line">
            <a:avLst/>
          </a:prstGeom>
          <a:ln w="9525" cap="flat">
            <a:solidFill>
              <a:srgbClr val="000000"/>
            </a:solidFill>
            <a:prstDash val="solid"/>
            <a:headEnd type="none" w="sm" len="sm"/>
            <a:tailEnd type="none" w="sm" len="sm"/>
          </a:ln>
        </p:spPr>
      </p:sp>
      <p:sp>
        <p:nvSpPr>
          <p:cNvPr id="8" name="TextBox 8"/>
          <p:cNvSpPr txBox="1"/>
          <p:nvPr/>
        </p:nvSpPr>
        <p:spPr>
          <a:xfrm rot="-5400000">
            <a:off x="10820664" y="3955302"/>
            <a:ext cx="2896555" cy="346922"/>
          </a:xfrm>
          <a:prstGeom prst="rect">
            <a:avLst/>
          </a:prstGeom>
        </p:spPr>
        <p:txBody>
          <a:bodyPr lIns="0" tIns="0" rIns="0" bIns="0" rtlCol="0" anchor="t">
            <a:spAutoFit/>
          </a:bodyPr>
          <a:lstStyle/>
          <a:p>
            <a:pPr marL="0" lvl="0" indent="0" algn="l">
              <a:lnSpc>
                <a:spcPts val="2986"/>
              </a:lnSpc>
              <a:spcBef>
                <a:spcPct val="0"/>
              </a:spcBef>
            </a:pPr>
            <a:r>
              <a:rPr lang="en-US" sz="2133" spc="117">
                <a:solidFill>
                  <a:srgbClr val="000000"/>
                </a:solidFill>
                <a:latin typeface="TT Firs Neue"/>
              </a:rPr>
              <a:t>P-07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368935" y="1420602"/>
            <a:ext cx="12273280" cy="4504402"/>
          </a:xfrm>
          <a:prstGeom prst="rect">
            <a:avLst/>
          </a:prstGeom>
        </p:spPr>
        <p:txBody>
          <a:bodyPr lIns="0" tIns="0" rIns="0" bIns="0" rtlCol="0" anchor="t">
            <a:spAutoFit/>
          </a:bodyPr>
          <a:lstStyle/>
          <a:p>
            <a:pPr marL="0" lvl="0" indent="0" algn="ctr">
              <a:lnSpc>
                <a:spcPts val="37113"/>
              </a:lnSpc>
            </a:pPr>
            <a:r>
              <a:rPr lang="en-US" sz="25595" spc="1126">
                <a:solidFill>
                  <a:srgbClr val="FF3D00"/>
                </a:solidFill>
                <a:latin typeface="Anton Bold"/>
              </a:rPr>
              <a:t>THANK</a:t>
            </a:r>
          </a:p>
        </p:txBody>
      </p:sp>
      <p:grpSp>
        <p:nvGrpSpPr>
          <p:cNvPr id="3" name="Group 3"/>
          <p:cNvGrpSpPr/>
          <p:nvPr/>
        </p:nvGrpSpPr>
        <p:grpSpPr>
          <a:xfrm>
            <a:off x="368935" y="3965801"/>
            <a:ext cx="12273280" cy="2194560"/>
            <a:chOff x="0" y="0"/>
            <a:chExt cx="4545659" cy="812800"/>
          </a:xfrm>
        </p:grpSpPr>
        <p:sp>
          <p:nvSpPr>
            <p:cNvPr id="4" name="Freeform 4"/>
            <p:cNvSpPr/>
            <p:nvPr/>
          </p:nvSpPr>
          <p:spPr>
            <a:xfrm>
              <a:off x="0" y="0"/>
              <a:ext cx="4545659" cy="812800"/>
            </a:xfrm>
            <a:custGeom>
              <a:avLst/>
              <a:gdLst/>
              <a:ahLst/>
              <a:cxnLst/>
              <a:rect l="l" t="t" r="r" b="b"/>
              <a:pathLst>
                <a:path w="4545659" h="812800">
                  <a:moveTo>
                    <a:pt x="0" y="0"/>
                  </a:moveTo>
                  <a:lnTo>
                    <a:pt x="4545659" y="0"/>
                  </a:lnTo>
                  <a:lnTo>
                    <a:pt x="4545659" y="812800"/>
                  </a:lnTo>
                  <a:lnTo>
                    <a:pt x="0" y="812800"/>
                  </a:lnTo>
                  <a:close/>
                </a:path>
              </a:pathLst>
            </a:custGeom>
            <a:solidFill>
              <a:srgbClr val="E6E8DA"/>
            </a:solidFill>
          </p:spPr>
        </p:sp>
        <p:sp>
          <p:nvSpPr>
            <p:cNvPr id="5" name="TextBox 5"/>
            <p:cNvSpPr txBox="1"/>
            <p:nvPr/>
          </p:nvSpPr>
          <p:spPr>
            <a:xfrm>
              <a:off x="0" y="-38100"/>
              <a:ext cx="4545659" cy="850900"/>
            </a:xfrm>
            <a:prstGeom prst="rect">
              <a:avLst/>
            </a:prstGeom>
          </p:spPr>
          <p:txBody>
            <a:bodyPr lIns="36124" tIns="36124" rIns="36124" bIns="36124" rtlCol="0" anchor="ctr"/>
            <a:lstStyle/>
            <a:p>
              <a:pPr algn="ctr">
                <a:lnSpc>
                  <a:spcPts val="2389"/>
                </a:lnSpc>
              </a:pPr>
              <a:endParaRPr/>
            </a:p>
          </p:txBody>
        </p:sp>
      </p:grpSp>
      <p:sp>
        <p:nvSpPr>
          <p:cNvPr id="6" name="AutoShape 6"/>
          <p:cNvSpPr/>
          <p:nvPr/>
        </p:nvSpPr>
        <p:spPr>
          <a:xfrm>
            <a:off x="368935" y="3965801"/>
            <a:ext cx="12273280" cy="0"/>
          </a:xfrm>
          <a:prstGeom prst="line">
            <a:avLst/>
          </a:prstGeom>
          <a:ln w="28575" cap="flat">
            <a:solidFill>
              <a:srgbClr val="FF3D00"/>
            </a:solidFill>
            <a:prstDash val="solid"/>
            <a:headEnd type="none" w="sm" len="sm"/>
            <a:tailEnd type="none" w="sm" len="sm"/>
          </a:ln>
        </p:spPr>
      </p:sp>
      <p:grpSp>
        <p:nvGrpSpPr>
          <p:cNvPr id="7" name="Group 7"/>
          <p:cNvGrpSpPr/>
          <p:nvPr/>
        </p:nvGrpSpPr>
        <p:grpSpPr>
          <a:xfrm>
            <a:off x="6307844" y="731520"/>
            <a:ext cx="395462" cy="346029"/>
            <a:chOff x="0" y="0"/>
            <a:chExt cx="812800" cy="711200"/>
          </a:xfrm>
        </p:grpSpPr>
        <p:sp>
          <p:nvSpPr>
            <p:cNvPr id="8" name="Freeform 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3D00"/>
            </a:solidFill>
          </p:spPr>
        </p:sp>
        <p:sp>
          <p:nvSpPr>
            <p:cNvPr id="9" name="TextBox 9"/>
            <p:cNvSpPr txBox="1"/>
            <p:nvPr/>
          </p:nvSpPr>
          <p:spPr>
            <a:xfrm>
              <a:off x="127000" y="3175"/>
              <a:ext cx="558800" cy="377825"/>
            </a:xfrm>
            <a:prstGeom prst="rect">
              <a:avLst/>
            </a:prstGeom>
          </p:spPr>
          <p:txBody>
            <a:bodyPr lIns="36124" tIns="36124" rIns="36124" bIns="36124" rtlCol="0" anchor="ctr"/>
            <a:lstStyle/>
            <a:p>
              <a:pPr algn="ctr">
                <a:lnSpc>
                  <a:spcPts val="3384"/>
                </a:lnSpc>
              </a:pPr>
              <a:endParaRPr/>
            </a:p>
          </p:txBody>
        </p:sp>
      </p:grpSp>
      <p:grpSp>
        <p:nvGrpSpPr>
          <p:cNvPr id="10" name="Group 10"/>
          <p:cNvGrpSpPr/>
          <p:nvPr/>
        </p:nvGrpSpPr>
        <p:grpSpPr>
          <a:xfrm>
            <a:off x="6307844" y="1077549"/>
            <a:ext cx="395462" cy="346029"/>
            <a:chOff x="0" y="0"/>
            <a:chExt cx="812800" cy="711200"/>
          </a:xfrm>
        </p:grpSpPr>
        <p:sp>
          <p:nvSpPr>
            <p:cNvPr id="11" name="Freeform 1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3D00"/>
            </a:solidFill>
          </p:spPr>
        </p:sp>
        <p:sp>
          <p:nvSpPr>
            <p:cNvPr id="12" name="TextBox 12"/>
            <p:cNvSpPr txBox="1"/>
            <p:nvPr/>
          </p:nvSpPr>
          <p:spPr>
            <a:xfrm>
              <a:off x="127000" y="3175"/>
              <a:ext cx="558800" cy="377825"/>
            </a:xfrm>
            <a:prstGeom prst="rect">
              <a:avLst/>
            </a:prstGeom>
          </p:spPr>
          <p:txBody>
            <a:bodyPr lIns="36124" tIns="36124" rIns="36124" bIns="36124" rtlCol="0" anchor="ctr"/>
            <a:lstStyle/>
            <a:p>
              <a:pPr algn="ctr">
                <a:lnSpc>
                  <a:spcPts val="3384"/>
                </a:lnSpc>
              </a:pPr>
              <a:endParaRPr/>
            </a:p>
          </p:txBody>
        </p:sp>
      </p:grpSp>
      <p:sp>
        <p:nvSpPr>
          <p:cNvPr id="13" name="TextBox 13"/>
          <p:cNvSpPr txBox="1"/>
          <p:nvPr/>
        </p:nvSpPr>
        <p:spPr>
          <a:xfrm>
            <a:off x="3180973" y="2809537"/>
            <a:ext cx="6649204" cy="1705468"/>
          </a:xfrm>
          <a:prstGeom prst="rect">
            <a:avLst/>
          </a:prstGeom>
        </p:spPr>
        <p:txBody>
          <a:bodyPr lIns="0" tIns="0" rIns="0" bIns="0" rtlCol="0" anchor="t">
            <a:spAutoFit/>
          </a:bodyPr>
          <a:lstStyle/>
          <a:p>
            <a:pPr marL="0" lvl="0" indent="0" algn="ctr">
              <a:lnSpc>
                <a:spcPts val="13937"/>
              </a:lnSpc>
            </a:pPr>
            <a:r>
              <a:rPr lang="en-US" sz="9955">
                <a:solidFill>
                  <a:srgbClr val="000000"/>
                </a:solidFill>
                <a:latin typeface="Brittany"/>
              </a:rPr>
              <a:t>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368935" y="230590"/>
            <a:ext cx="12273280" cy="2420177"/>
          </a:xfrm>
          <a:prstGeom prst="rect">
            <a:avLst/>
          </a:prstGeom>
        </p:spPr>
        <p:txBody>
          <a:bodyPr lIns="0" tIns="0" rIns="0" bIns="0" rtlCol="0" anchor="t">
            <a:spAutoFit/>
          </a:bodyPr>
          <a:lstStyle/>
          <a:p>
            <a:pPr marL="0" lvl="0" indent="0" algn="ctr">
              <a:lnSpc>
                <a:spcPts val="19811"/>
              </a:lnSpc>
            </a:pPr>
            <a:r>
              <a:rPr lang="en-US" sz="14150">
                <a:solidFill>
                  <a:srgbClr val="FF3D00"/>
                </a:solidFill>
                <a:latin typeface="Anton"/>
              </a:rPr>
              <a:t>TABLE OF CONTENT</a:t>
            </a:r>
          </a:p>
        </p:txBody>
      </p:sp>
      <p:sp>
        <p:nvSpPr>
          <p:cNvPr id="3" name="Freeform 3"/>
          <p:cNvSpPr/>
          <p:nvPr/>
        </p:nvSpPr>
        <p:spPr>
          <a:xfrm rot="-5522004">
            <a:off x="7684174" y="-1028797"/>
            <a:ext cx="3174174" cy="5422159"/>
          </a:xfrm>
          <a:custGeom>
            <a:avLst/>
            <a:gdLst/>
            <a:ahLst/>
            <a:cxnLst/>
            <a:rect l="l" t="t" r="r" b="b"/>
            <a:pathLst>
              <a:path w="3174174" h="5422159">
                <a:moveTo>
                  <a:pt x="0" y="0"/>
                </a:moveTo>
                <a:lnTo>
                  <a:pt x="3174174" y="0"/>
                </a:lnTo>
                <a:lnTo>
                  <a:pt x="3174174" y="5422159"/>
                </a:lnTo>
                <a:lnTo>
                  <a:pt x="0" y="5422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71795" y="1099177"/>
            <a:ext cx="3163946" cy="1236062"/>
          </a:xfrm>
          <a:prstGeom prst="rect">
            <a:avLst/>
          </a:prstGeom>
        </p:spPr>
        <p:txBody>
          <a:bodyPr lIns="0" tIns="0" rIns="0" bIns="0" rtlCol="0" anchor="t">
            <a:spAutoFit/>
          </a:bodyPr>
          <a:lstStyle/>
          <a:p>
            <a:pPr marL="0" lvl="0" indent="0" algn="l">
              <a:lnSpc>
                <a:spcPts val="10153"/>
              </a:lnSpc>
            </a:pPr>
            <a:r>
              <a:rPr lang="en-US" sz="7252">
                <a:solidFill>
                  <a:srgbClr val="000000"/>
                </a:solidFill>
                <a:latin typeface="Brittany"/>
              </a:rPr>
              <a:t>Agenda</a:t>
            </a:r>
          </a:p>
        </p:txBody>
      </p:sp>
      <p:graphicFrame>
        <p:nvGraphicFramePr>
          <p:cNvPr id="5" name="Table 5"/>
          <p:cNvGraphicFramePr>
            <a:graphicFrameLocks noGrp="1"/>
          </p:cNvGraphicFramePr>
          <p:nvPr>
            <p:extLst>
              <p:ext uri="{D42A27DB-BD31-4B8C-83A1-F6EECF244321}">
                <p14:modId xmlns:p14="http://schemas.microsoft.com/office/powerpoint/2010/main" val="3377890812"/>
              </p:ext>
            </p:extLst>
          </p:nvPr>
        </p:nvGraphicFramePr>
        <p:xfrm>
          <a:off x="734695" y="5182727"/>
          <a:ext cx="10415905" cy="1460502"/>
        </p:xfrm>
        <a:graphic>
          <a:graphicData uri="http://schemas.openxmlformats.org/drawingml/2006/table">
            <a:tbl>
              <a:tblPr/>
              <a:tblGrid>
                <a:gridCol w="510096">
                  <a:extLst>
                    <a:ext uri="{9D8B030D-6E8A-4147-A177-3AD203B41FA5}">
                      <a16:colId xmlns:a16="http://schemas.microsoft.com/office/drawing/2014/main" val="20000"/>
                    </a:ext>
                  </a:extLst>
                </a:gridCol>
                <a:gridCol w="4697857">
                  <a:extLst>
                    <a:ext uri="{9D8B030D-6E8A-4147-A177-3AD203B41FA5}">
                      <a16:colId xmlns:a16="http://schemas.microsoft.com/office/drawing/2014/main" val="20001"/>
                    </a:ext>
                  </a:extLst>
                </a:gridCol>
                <a:gridCol w="522349">
                  <a:extLst>
                    <a:ext uri="{9D8B030D-6E8A-4147-A177-3AD203B41FA5}">
                      <a16:colId xmlns:a16="http://schemas.microsoft.com/office/drawing/2014/main" val="20002"/>
                    </a:ext>
                  </a:extLst>
                </a:gridCol>
                <a:gridCol w="4685603">
                  <a:extLst>
                    <a:ext uri="{9D8B030D-6E8A-4147-A177-3AD203B41FA5}">
                      <a16:colId xmlns:a16="http://schemas.microsoft.com/office/drawing/2014/main" val="20003"/>
                    </a:ext>
                  </a:extLst>
                </a:gridCol>
              </a:tblGrid>
              <a:tr h="404510">
                <a:tc>
                  <a:txBody>
                    <a:bodyPr/>
                    <a:lstStyle/>
                    <a:p>
                      <a:pPr algn="ctr">
                        <a:lnSpc>
                          <a:spcPts val="1564"/>
                        </a:lnSpc>
                        <a:defRPr/>
                      </a:pPr>
                      <a:r>
                        <a:rPr lang="en-US" sz="1422">
                          <a:solidFill>
                            <a:srgbClr val="2B2B2B"/>
                          </a:solidFill>
                          <a:latin typeface="Aileron Bold"/>
                        </a:rPr>
                        <a:t>01</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a:solidFill>
                            <a:srgbClr val="2B2B2B"/>
                          </a:solidFill>
                          <a:latin typeface="Aileron"/>
                        </a:rPr>
                        <a:t>PROBLEM</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ctr">
                        <a:lnSpc>
                          <a:spcPts val="1564"/>
                        </a:lnSpc>
                        <a:defRPr/>
                      </a:pPr>
                      <a:r>
                        <a:rPr lang="en-US" sz="1422">
                          <a:solidFill>
                            <a:srgbClr val="2B2B2B"/>
                          </a:solidFill>
                          <a:latin typeface="Aileron Bold"/>
                        </a:rPr>
                        <a:t>02</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dirty="0">
                          <a:solidFill>
                            <a:srgbClr val="2B2B2B"/>
                          </a:solidFill>
                          <a:latin typeface="Aileron"/>
                        </a:rPr>
                        <a:t>ALGORITHM</a:t>
                      </a:r>
                      <a:endParaRPr lang="en-US" sz="1100" dirty="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extLst>
                  <a:ext uri="{0D108BD9-81ED-4DB2-BD59-A6C34878D82A}">
                    <a16:rowId xmlns:a16="http://schemas.microsoft.com/office/drawing/2014/main" val="10000"/>
                  </a:ext>
                </a:extLst>
              </a:tr>
              <a:tr h="404510">
                <a:tc>
                  <a:txBody>
                    <a:bodyPr/>
                    <a:lstStyle/>
                    <a:p>
                      <a:pPr algn="ctr">
                        <a:lnSpc>
                          <a:spcPts val="1564"/>
                        </a:lnSpc>
                        <a:defRPr/>
                      </a:pPr>
                      <a:r>
                        <a:rPr lang="en-US" sz="1422">
                          <a:solidFill>
                            <a:srgbClr val="2B2B2B"/>
                          </a:solidFill>
                          <a:latin typeface="Aileron Bold"/>
                        </a:rPr>
                        <a:t>03</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a:solidFill>
                            <a:srgbClr val="2B2B2B"/>
                          </a:solidFill>
                          <a:latin typeface="Aileron"/>
                        </a:rPr>
                        <a:t>DATA STRUCTURES CHOSEN</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ctr">
                        <a:lnSpc>
                          <a:spcPts val="1564"/>
                        </a:lnSpc>
                        <a:defRPr/>
                      </a:pPr>
                      <a:r>
                        <a:rPr lang="en-US" sz="1422">
                          <a:solidFill>
                            <a:srgbClr val="2B2B2B"/>
                          </a:solidFill>
                          <a:latin typeface="Aileron Bold"/>
                        </a:rPr>
                        <a:t>04</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dirty="0">
                          <a:solidFill>
                            <a:srgbClr val="2B2B2B"/>
                          </a:solidFill>
                          <a:latin typeface="Aileron"/>
                        </a:rPr>
                        <a:t>TIME-COMPLEXITY</a:t>
                      </a:r>
                      <a:endParaRPr lang="en-US" sz="1100" dirty="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extLst>
                  <a:ext uri="{0D108BD9-81ED-4DB2-BD59-A6C34878D82A}">
                    <a16:rowId xmlns:a16="http://schemas.microsoft.com/office/drawing/2014/main" val="10001"/>
                  </a:ext>
                </a:extLst>
              </a:tr>
              <a:tr h="404510">
                <a:tc>
                  <a:txBody>
                    <a:bodyPr/>
                    <a:lstStyle/>
                    <a:p>
                      <a:pPr algn="ctr">
                        <a:lnSpc>
                          <a:spcPts val="1564"/>
                        </a:lnSpc>
                        <a:defRPr/>
                      </a:pPr>
                      <a:r>
                        <a:rPr lang="en-US" sz="1422">
                          <a:solidFill>
                            <a:srgbClr val="2B2B2B"/>
                          </a:solidFill>
                          <a:latin typeface="Aileron Bold"/>
                        </a:rPr>
                        <a:t>05</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a:solidFill>
                            <a:srgbClr val="2B2B2B"/>
                          </a:solidFill>
                          <a:latin typeface="Aileron"/>
                        </a:rPr>
                        <a:t>SPACE-COMPLEXITY</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ctr">
                        <a:lnSpc>
                          <a:spcPts val="1564"/>
                        </a:lnSpc>
                        <a:defRPr/>
                      </a:pPr>
                      <a:r>
                        <a:rPr lang="en-US" sz="1422">
                          <a:solidFill>
                            <a:srgbClr val="2B2B2B"/>
                          </a:solidFill>
                          <a:latin typeface="Aileron Bold"/>
                        </a:rPr>
                        <a:t>06</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dirty="0">
                          <a:solidFill>
                            <a:srgbClr val="2B2B2B"/>
                          </a:solidFill>
                          <a:latin typeface="Aileron"/>
                        </a:rPr>
                        <a:t>FINAL CODE</a:t>
                      </a:r>
                      <a:endParaRPr lang="en-US" sz="1100" dirty="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extLst>
                  <a:ext uri="{0D108BD9-81ED-4DB2-BD59-A6C34878D82A}">
                    <a16:rowId xmlns:a16="http://schemas.microsoft.com/office/drawing/2014/main" val="10002"/>
                  </a:ext>
                </a:extLst>
              </a:tr>
            </a:tbl>
          </a:graphicData>
        </a:graphic>
      </p:graphicFrame>
      <p:sp>
        <p:nvSpPr>
          <p:cNvPr id="6" name="Freeform 6"/>
          <p:cNvSpPr/>
          <p:nvPr/>
        </p:nvSpPr>
        <p:spPr>
          <a:xfrm rot="5400000">
            <a:off x="1829562" y="528911"/>
            <a:ext cx="2598251" cy="6257379"/>
          </a:xfrm>
          <a:custGeom>
            <a:avLst/>
            <a:gdLst/>
            <a:ahLst/>
            <a:cxnLst/>
            <a:rect l="l" t="t" r="r" b="b"/>
            <a:pathLst>
              <a:path w="2598251" h="6502400">
                <a:moveTo>
                  <a:pt x="0" y="0"/>
                </a:moveTo>
                <a:lnTo>
                  <a:pt x="2598251" y="0"/>
                </a:lnTo>
                <a:lnTo>
                  <a:pt x="2598251" y="6502400"/>
                </a:lnTo>
                <a:lnTo>
                  <a:pt x="0" y="6502400"/>
                </a:lnTo>
                <a:lnTo>
                  <a:pt x="0" y="0"/>
                </a:lnTo>
                <a:close/>
              </a:path>
            </a:pathLst>
          </a:custGeom>
          <a:blipFill>
            <a:blip r:embed="rId4"/>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487052" y="311837"/>
            <a:ext cx="6266467" cy="1983794"/>
          </a:xfrm>
          <a:prstGeom prst="rect">
            <a:avLst/>
          </a:prstGeom>
        </p:spPr>
        <p:txBody>
          <a:bodyPr lIns="0" tIns="0" rIns="0" bIns="0" rtlCol="0" anchor="t">
            <a:spAutoFit/>
          </a:bodyPr>
          <a:lstStyle/>
          <a:p>
            <a:pPr marL="0" lvl="0" indent="0" algn="l">
              <a:lnSpc>
                <a:spcPts val="16225"/>
              </a:lnSpc>
            </a:pPr>
            <a:r>
              <a:rPr lang="en-US" sz="11589">
                <a:solidFill>
                  <a:srgbClr val="FF3D00"/>
                </a:solidFill>
                <a:latin typeface="Anton Bold"/>
              </a:rPr>
              <a:t>PROBLEM</a:t>
            </a:r>
          </a:p>
        </p:txBody>
      </p:sp>
      <p:grpSp>
        <p:nvGrpSpPr>
          <p:cNvPr id="3" name="Group 3"/>
          <p:cNvGrpSpPr/>
          <p:nvPr/>
        </p:nvGrpSpPr>
        <p:grpSpPr>
          <a:xfrm>
            <a:off x="3175" y="1747520"/>
            <a:ext cx="6204481" cy="2194560"/>
            <a:chOff x="0" y="0"/>
            <a:chExt cx="2297956" cy="812800"/>
          </a:xfrm>
        </p:grpSpPr>
        <p:sp>
          <p:nvSpPr>
            <p:cNvPr id="4" name="Freeform 4"/>
            <p:cNvSpPr/>
            <p:nvPr/>
          </p:nvSpPr>
          <p:spPr>
            <a:xfrm>
              <a:off x="0" y="0"/>
              <a:ext cx="2297956" cy="812800"/>
            </a:xfrm>
            <a:custGeom>
              <a:avLst/>
              <a:gdLst/>
              <a:ahLst/>
              <a:cxnLst/>
              <a:rect l="l" t="t" r="r" b="b"/>
              <a:pathLst>
                <a:path w="2297956" h="812800">
                  <a:moveTo>
                    <a:pt x="0" y="0"/>
                  </a:moveTo>
                  <a:lnTo>
                    <a:pt x="2297956" y="0"/>
                  </a:lnTo>
                  <a:lnTo>
                    <a:pt x="2297956" y="812800"/>
                  </a:lnTo>
                  <a:lnTo>
                    <a:pt x="0" y="812800"/>
                  </a:lnTo>
                  <a:close/>
                </a:path>
              </a:pathLst>
            </a:custGeom>
            <a:solidFill>
              <a:srgbClr val="E6E8DA"/>
            </a:solidFill>
          </p:spPr>
        </p:sp>
        <p:sp>
          <p:nvSpPr>
            <p:cNvPr id="5" name="TextBox 5"/>
            <p:cNvSpPr txBox="1"/>
            <p:nvPr/>
          </p:nvSpPr>
          <p:spPr>
            <a:xfrm>
              <a:off x="0" y="-38100"/>
              <a:ext cx="2297956" cy="850900"/>
            </a:xfrm>
            <a:prstGeom prst="rect">
              <a:avLst/>
            </a:prstGeom>
          </p:spPr>
          <p:txBody>
            <a:bodyPr lIns="36124" tIns="36124" rIns="36124" bIns="36124" rtlCol="0" anchor="ctr"/>
            <a:lstStyle/>
            <a:p>
              <a:pPr algn="ctr">
                <a:lnSpc>
                  <a:spcPts val="2389"/>
                </a:lnSpc>
              </a:pPr>
              <a:endParaRPr/>
            </a:p>
          </p:txBody>
        </p:sp>
      </p:grpSp>
      <p:sp>
        <p:nvSpPr>
          <p:cNvPr id="6" name="AutoShape 6"/>
          <p:cNvSpPr/>
          <p:nvPr/>
        </p:nvSpPr>
        <p:spPr>
          <a:xfrm>
            <a:off x="-2258313" y="1747520"/>
            <a:ext cx="8763888" cy="0"/>
          </a:xfrm>
          <a:prstGeom prst="line">
            <a:avLst/>
          </a:prstGeom>
          <a:ln w="28575" cap="flat">
            <a:solidFill>
              <a:srgbClr val="FF3D00"/>
            </a:solidFill>
            <a:prstDash val="solid"/>
            <a:headEnd type="none" w="sm" len="sm"/>
            <a:tailEnd type="none" w="sm" len="sm"/>
          </a:ln>
        </p:spPr>
      </p:sp>
      <p:grpSp>
        <p:nvGrpSpPr>
          <p:cNvPr id="7" name="Group 7"/>
          <p:cNvGrpSpPr/>
          <p:nvPr/>
        </p:nvGrpSpPr>
        <p:grpSpPr>
          <a:xfrm>
            <a:off x="129318" y="1995705"/>
            <a:ext cx="357734" cy="204419"/>
            <a:chOff x="0" y="0"/>
            <a:chExt cx="476979" cy="272559"/>
          </a:xfrm>
        </p:grpSpPr>
        <p:grpSp>
          <p:nvGrpSpPr>
            <p:cNvPr id="8" name="Group 8"/>
            <p:cNvGrpSpPr/>
            <p:nvPr/>
          </p:nvGrpSpPr>
          <p:grpSpPr>
            <a:xfrm rot="-5399999">
              <a:off x="-17035" y="17035"/>
              <a:ext cx="272559" cy="238489"/>
              <a:chOff x="0" y="0"/>
              <a:chExt cx="812800" cy="711200"/>
            </a:xfrm>
          </p:grpSpPr>
          <p:sp>
            <p:nvSpPr>
              <p:cNvPr id="9" name="Freeform 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3D00"/>
              </a:solidFill>
            </p:spPr>
          </p:sp>
          <p:sp>
            <p:nvSpPr>
              <p:cNvPr id="10" name="TextBox 10"/>
              <p:cNvSpPr txBox="1"/>
              <p:nvPr/>
            </p:nvSpPr>
            <p:spPr>
              <a:xfrm>
                <a:off x="127000" y="12700"/>
                <a:ext cx="558800" cy="368300"/>
              </a:xfrm>
              <a:prstGeom prst="rect">
                <a:avLst/>
              </a:prstGeom>
            </p:spPr>
            <p:txBody>
              <a:bodyPr lIns="50800" tIns="50800" rIns="50800" bIns="50800" rtlCol="0" anchor="ctr"/>
              <a:lstStyle/>
              <a:p>
                <a:pPr algn="ctr">
                  <a:lnSpc>
                    <a:spcPts val="2389"/>
                  </a:lnSpc>
                </a:pPr>
                <a:endParaRPr/>
              </a:p>
            </p:txBody>
          </p:sp>
        </p:grpSp>
        <p:grpSp>
          <p:nvGrpSpPr>
            <p:cNvPr id="11" name="Group 11"/>
            <p:cNvGrpSpPr/>
            <p:nvPr/>
          </p:nvGrpSpPr>
          <p:grpSpPr>
            <a:xfrm rot="-5399999">
              <a:off x="221454" y="17035"/>
              <a:ext cx="272559" cy="23848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3D00"/>
              </a:solidFill>
            </p:spPr>
          </p:sp>
          <p:sp>
            <p:nvSpPr>
              <p:cNvPr id="13" name="TextBox 13"/>
              <p:cNvSpPr txBox="1"/>
              <p:nvPr/>
            </p:nvSpPr>
            <p:spPr>
              <a:xfrm>
                <a:off x="127000" y="12700"/>
                <a:ext cx="558800" cy="368300"/>
              </a:xfrm>
              <a:prstGeom prst="rect">
                <a:avLst/>
              </a:prstGeom>
            </p:spPr>
            <p:txBody>
              <a:bodyPr lIns="50800" tIns="50800" rIns="50800" bIns="50800" rtlCol="0" anchor="ctr"/>
              <a:lstStyle/>
              <a:p>
                <a:pPr algn="ctr">
                  <a:lnSpc>
                    <a:spcPts val="2389"/>
                  </a:lnSpc>
                </a:pPr>
                <a:endParaRPr/>
              </a:p>
            </p:txBody>
          </p:sp>
        </p:grpSp>
      </p:grpSp>
      <p:sp>
        <p:nvSpPr>
          <p:cNvPr id="14" name="Freeform 14"/>
          <p:cNvSpPr/>
          <p:nvPr/>
        </p:nvSpPr>
        <p:spPr>
          <a:xfrm rot="-5400000">
            <a:off x="9904660" y="-1266386"/>
            <a:ext cx="1897733" cy="4430505"/>
          </a:xfrm>
          <a:custGeom>
            <a:avLst/>
            <a:gdLst/>
            <a:ahLst/>
            <a:cxnLst/>
            <a:rect l="l" t="t" r="r" b="b"/>
            <a:pathLst>
              <a:path w="1897733" h="4430505">
                <a:moveTo>
                  <a:pt x="0" y="0"/>
                </a:moveTo>
                <a:lnTo>
                  <a:pt x="1897733" y="0"/>
                </a:lnTo>
                <a:lnTo>
                  <a:pt x="1897733" y="4430505"/>
                </a:lnTo>
                <a:lnTo>
                  <a:pt x="0" y="4430505"/>
                </a:lnTo>
                <a:lnTo>
                  <a:pt x="0" y="0"/>
                </a:lnTo>
                <a:close/>
              </a:path>
            </a:pathLst>
          </a:custGeom>
          <a:blipFill>
            <a:blip r:embed="rId2"/>
            <a:stretch>
              <a:fillRect/>
            </a:stretch>
          </a:blipFill>
        </p:spPr>
      </p:sp>
      <p:sp>
        <p:nvSpPr>
          <p:cNvPr id="15" name="Freeform 15"/>
          <p:cNvSpPr/>
          <p:nvPr/>
        </p:nvSpPr>
        <p:spPr>
          <a:xfrm>
            <a:off x="734695" y="5260608"/>
            <a:ext cx="5516404" cy="1838801"/>
          </a:xfrm>
          <a:custGeom>
            <a:avLst/>
            <a:gdLst/>
            <a:ahLst/>
            <a:cxnLst/>
            <a:rect l="l" t="t" r="r" b="b"/>
            <a:pathLst>
              <a:path w="5516404" h="1838801">
                <a:moveTo>
                  <a:pt x="0" y="0"/>
                </a:moveTo>
                <a:lnTo>
                  <a:pt x="5516404" y="0"/>
                </a:lnTo>
                <a:lnTo>
                  <a:pt x="5516404" y="1838802"/>
                </a:lnTo>
                <a:lnTo>
                  <a:pt x="0" y="1838802"/>
                </a:lnTo>
                <a:lnTo>
                  <a:pt x="0" y="0"/>
                </a:lnTo>
                <a:close/>
              </a:path>
            </a:pathLst>
          </a:custGeom>
          <a:blipFill>
            <a:blip r:embed="rId3"/>
            <a:stretch>
              <a:fillRect/>
            </a:stretch>
          </a:blipFill>
        </p:spPr>
      </p:sp>
      <p:sp>
        <p:nvSpPr>
          <p:cNvPr id="16" name="TextBox 16"/>
          <p:cNvSpPr txBox="1"/>
          <p:nvPr/>
        </p:nvSpPr>
        <p:spPr>
          <a:xfrm>
            <a:off x="487052" y="1942001"/>
            <a:ext cx="5892030" cy="3076304"/>
          </a:xfrm>
          <a:prstGeom prst="rect">
            <a:avLst/>
          </a:prstGeom>
        </p:spPr>
        <p:txBody>
          <a:bodyPr lIns="0" tIns="0" rIns="0" bIns="0" rtlCol="0" anchor="t">
            <a:spAutoFit/>
          </a:bodyPr>
          <a:lstStyle/>
          <a:p>
            <a:pPr algn="ctr">
              <a:lnSpc>
                <a:spcPts val="1881"/>
              </a:lnSpc>
            </a:pPr>
            <a:r>
              <a:rPr lang="en-US" sz="1344">
                <a:solidFill>
                  <a:srgbClr val="000000"/>
                </a:solidFill>
                <a:latin typeface="Intro Rust"/>
              </a:rPr>
              <a:t>You are to build a Sleep Inducer. There are N inmates in total. Each has his/her own sleep time (randomly initialized). The Sleep Inducer is installed in a hostel with M sleeping dorms. It notes every inmate’s daily sleeping habits and starts sleep-inducing music at bedtime. It works for multiple inmates. However, the music should not continue beyond p minutes after going to bed (assuming it takes that much time for every inmate to fall asleep). The Sleep Inducer should be able to play for all of them without disturbing anyone (i.e., playing music while someone is asleep). Therefore, the correct number of inmates for each dorm must be assigned before starting to operate. </a:t>
            </a:r>
          </a:p>
        </p:txBody>
      </p:sp>
      <p:sp>
        <p:nvSpPr>
          <p:cNvPr id="17" name="TextBox 17"/>
          <p:cNvSpPr txBox="1"/>
          <p:nvPr/>
        </p:nvSpPr>
        <p:spPr>
          <a:xfrm>
            <a:off x="6753518" y="1942001"/>
            <a:ext cx="6217383" cy="5373199"/>
          </a:xfrm>
          <a:prstGeom prst="rect">
            <a:avLst/>
          </a:prstGeom>
        </p:spPr>
        <p:txBody>
          <a:bodyPr lIns="0" tIns="0" rIns="0" bIns="0" rtlCol="0" anchor="t">
            <a:spAutoFit/>
          </a:bodyPr>
          <a:lstStyle/>
          <a:p>
            <a:pPr marL="290734" lvl="1" indent="-145367" algn="ctr">
              <a:lnSpc>
                <a:spcPts val="1885"/>
              </a:lnSpc>
              <a:buAutoNum type="arabicPeriod"/>
            </a:pPr>
            <a:r>
              <a:rPr lang="en-US" sz="1346">
                <a:solidFill>
                  <a:srgbClr val="000000"/>
                </a:solidFill>
                <a:latin typeface="Intro Rust"/>
              </a:rPr>
              <a:t>Input data will be a file (can be txt or xls) with records in the format:</a:t>
            </a:r>
          </a:p>
          <a:p>
            <a:pPr marL="581468" lvl="2" indent="-193823" algn="ctr">
              <a:lnSpc>
                <a:spcPts val="1885"/>
              </a:lnSpc>
              <a:buAutoNum type="alphaLcPeriod"/>
            </a:pPr>
            <a:r>
              <a:rPr lang="en-US" sz="1346">
                <a:solidFill>
                  <a:srgbClr val="000000"/>
                </a:solidFill>
                <a:latin typeface="Intro Rust"/>
              </a:rPr>
              <a:t>Inmate record</a:t>
            </a:r>
          </a:p>
          <a:p>
            <a:pPr marL="872202" lvl="3" indent="-218050" algn="ctr">
              <a:lnSpc>
                <a:spcPts val="1885"/>
              </a:lnSpc>
              <a:buAutoNum type="romanLcPeriod"/>
            </a:pPr>
            <a:r>
              <a:rPr lang="en-US" sz="1346">
                <a:solidFill>
                  <a:srgbClr val="000000"/>
                </a:solidFill>
                <a:latin typeface="Intro Rust"/>
              </a:rPr>
              <a:t>Inmate name</a:t>
            </a:r>
          </a:p>
          <a:p>
            <a:pPr marL="872202" lvl="3" indent="-218050" algn="ctr">
              <a:lnSpc>
                <a:spcPts val="1885"/>
              </a:lnSpc>
              <a:buAutoNum type="romanLcPeriod"/>
            </a:pPr>
            <a:r>
              <a:rPr lang="en-US" sz="1346">
                <a:solidFill>
                  <a:srgbClr val="000000"/>
                </a:solidFill>
                <a:latin typeface="Intro Rust"/>
              </a:rPr>
              <a:t>Earpod ID</a:t>
            </a:r>
          </a:p>
          <a:p>
            <a:pPr marL="872202" lvl="3" indent="-218050" algn="ctr">
              <a:lnSpc>
                <a:spcPts val="1885"/>
              </a:lnSpc>
              <a:buAutoNum type="romanLcPeriod"/>
            </a:pPr>
            <a:r>
              <a:rPr lang="en-US" sz="1346">
                <a:solidFill>
                  <a:srgbClr val="000000"/>
                </a:solidFill>
                <a:latin typeface="Intro Rust"/>
              </a:rPr>
              <a:t>Inmate sleep time (for each of 7 days)</a:t>
            </a:r>
          </a:p>
          <a:p>
            <a:pPr marL="872202" lvl="3" indent="-218050" algn="ctr">
              <a:lnSpc>
                <a:spcPts val="1885"/>
              </a:lnSpc>
              <a:buAutoNum type="romanLcPeriod"/>
            </a:pPr>
            <a:r>
              <a:rPr lang="en-US" sz="1346">
                <a:solidFill>
                  <a:srgbClr val="000000"/>
                </a:solidFill>
                <a:latin typeface="Intro Rust"/>
              </a:rPr>
              <a:t>Time taken by the inmate to fall asleep (i.e., p in minutes)</a:t>
            </a:r>
          </a:p>
          <a:p>
            <a:pPr marL="581468" lvl="2" indent="-193823" algn="ctr">
              <a:lnSpc>
                <a:spcPts val="1885"/>
              </a:lnSpc>
              <a:buAutoNum type="alphaLcPeriod"/>
            </a:pPr>
            <a:r>
              <a:rPr lang="en-US" sz="1346">
                <a:solidFill>
                  <a:srgbClr val="000000"/>
                </a:solidFill>
                <a:latin typeface="Intro Rust"/>
              </a:rPr>
              <a:t>Dorm record</a:t>
            </a:r>
          </a:p>
          <a:p>
            <a:pPr marL="872202" lvl="3" indent="-218050" algn="ctr">
              <a:lnSpc>
                <a:spcPts val="1885"/>
              </a:lnSpc>
              <a:buAutoNum type="romanLcPeriod"/>
            </a:pPr>
            <a:r>
              <a:rPr lang="en-US" sz="1346">
                <a:solidFill>
                  <a:srgbClr val="000000"/>
                </a:solidFill>
                <a:latin typeface="Intro Rust"/>
              </a:rPr>
              <a:t>Dorm name</a:t>
            </a:r>
          </a:p>
          <a:p>
            <a:pPr marL="872202" lvl="3" indent="-218050" algn="ctr">
              <a:lnSpc>
                <a:spcPts val="1885"/>
              </a:lnSpc>
              <a:buAutoNum type="romanLcPeriod"/>
            </a:pPr>
            <a:r>
              <a:rPr lang="en-US" sz="1346">
                <a:solidFill>
                  <a:srgbClr val="000000"/>
                </a:solidFill>
                <a:latin typeface="Intro Rust"/>
              </a:rPr>
              <a:t>Set of music channels (IDs) assigned</a:t>
            </a:r>
          </a:p>
          <a:p>
            <a:pPr marL="872202" lvl="3" indent="-218050" algn="ctr">
              <a:lnSpc>
                <a:spcPts val="1885"/>
              </a:lnSpc>
              <a:buAutoNum type="romanLcPeriod"/>
            </a:pPr>
            <a:r>
              <a:rPr lang="en-US" sz="1346">
                <a:solidFill>
                  <a:srgbClr val="000000"/>
                </a:solidFill>
                <a:latin typeface="Intro Rust"/>
              </a:rPr>
              <a:t>Set of music per channel (IDs) </a:t>
            </a:r>
          </a:p>
          <a:p>
            <a:pPr marL="290734" lvl="1" indent="-145367" algn="ctr">
              <a:lnSpc>
                <a:spcPts val="1885"/>
              </a:lnSpc>
              <a:buAutoNum type="arabicPeriod"/>
            </a:pPr>
            <a:r>
              <a:rPr lang="en-US" sz="1346">
                <a:solidFill>
                  <a:srgbClr val="000000"/>
                </a:solidFill>
                <a:latin typeface="Intro Rust"/>
              </a:rPr>
              <a:t>Assume inmates have earphones/pods to listen with. Each pod is connected to a specific channel where only one music can be played at any given time.</a:t>
            </a:r>
          </a:p>
          <a:p>
            <a:pPr marL="290734" lvl="1" indent="-145367" algn="ctr">
              <a:lnSpc>
                <a:spcPts val="1885"/>
              </a:lnSpc>
              <a:buAutoNum type="arabicPeriod"/>
            </a:pPr>
            <a:r>
              <a:rPr lang="en-US" sz="1346">
                <a:solidFill>
                  <a:srgbClr val="000000"/>
                </a:solidFill>
                <a:latin typeface="Intro Rust"/>
              </a:rPr>
              <a:t>When one inmate falls asleep, his earpod deactivates, and the channel is assigned to another earpod (i.e., inmate in the same room), provided that the inmate is still awake.</a:t>
            </a:r>
          </a:p>
          <a:p>
            <a:pPr marL="290734" lvl="1" indent="-145367" algn="ctr">
              <a:lnSpc>
                <a:spcPts val="1885"/>
              </a:lnSpc>
              <a:buAutoNum type="arabicPeriod"/>
            </a:pPr>
            <a:r>
              <a:rPr lang="en-US" sz="1346">
                <a:solidFill>
                  <a:srgbClr val="000000"/>
                </a:solidFill>
                <a:latin typeface="Intro Rust"/>
              </a:rPr>
              <a:t>Assume that the music system is centralized for a given room (with multiple dedicated channels that are assigned and released from time to time). Different music (and corresponding channels) can be played in different rooms.</a:t>
            </a:r>
          </a:p>
        </p:txBody>
      </p:sp>
      <p:sp>
        <p:nvSpPr>
          <p:cNvPr id="18" name="Freeform 18"/>
          <p:cNvSpPr/>
          <p:nvPr/>
        </p:nvSpPr>
        <p:spPr>
          <a:xfrm>
            <a:off x="308185" y="5255371"/>
            <a:ext cx="231159" cy="924638"/>
          </a:xfrm>
          <a:custGeom>
            <a:avLst/>
            <a:gdLst/>
            <a:ahLst/>
            <a:cxnLst/>
            <a:rect l="l" t="t" r="r" b="b"/>
            <a:pathLst>
              <a:path w="231159" h="924638">
                <a:moveTo>
                  <a:pt x="0" y="0"/>
                </a:moveTo>
                <a:lnTo>
                  <a:pt x="231159" y="0"/>
                </a:lnTo>
                <a:lnTo>
                  <a:pt x="231159" y="924638"/>
                </a:lnTo>
                <a:lnTo>
                  <a:pt x="0" y="924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7701" y="1003448"/>
            <a:ext cx="479351" cy="472161"/>
          </a:xfrm>
          <a:custGeom>
            <a:avLst/>
            <a:gdLst/>
            <a:ahLst/>
            <a:cxnLst/>
            <a:rect l="l" t="t" r="r" b="b"/>
            <a:pathLst>
              <a:path w="479351" h="472161">
                <a:moveTo>
                  <a:pt x="0" y="0"/>
                </a:moveTo>
                <a:lnTo>
                  <a:pt x="479351" y="0"/>
                </a:lnTo>
                <a:lnTo>
                  <a:pt x="479351" y="472161"/>
                </a:lnTo>
                <a:lnTo>
                  <a:pt x="0" y="4721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5615445" y="1003448"/>
            <a:ext cx="479351" cy="472161"/>
          </a:xfrm>
          <a:custGeom>
            <a:avLst/>
            <a:gdLst/>
            <a:ahLst/>
            <a:cxnLst/>
            <a:rect l="l" t="t" r="r" b="b"/>
            <a:pathLst>
              <a:path w="479351" h="472161">
                <a:moveTo>
                  <a:pt x="0" y="0"/>
                </a:moveTo>
                <a:lnTo>
                  <a:pt x="479351" y="0"/>
                </a:lnTo>
                <a:lnTo>
                  <a:pt x="479351" y="472161"/>
                </a:lnTo>
                <a:lnTo>
                  <a:pt x="0" y="4721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flipH="1">
            <a:off x="5142966" y="5260608"/>
            <a:ext cx="1108134" cy="1108134"/>
          </a:xfrm>
          <a:custGeom>
            <a:avLst/>
            <a:gdLst/>
            <a:ahLst/>
            <a:cxnLst/>
            <a:rect l="l" t="t" r="r" b="b"/>
            <a:pathLst>
              <a:path w="1108134" h="1108134">
                <a:moveTo>
                  <a:pt x="1108133" y="0"/>
                </a:moveTo>
                <a:lnTo>
                  <a:pt x="0" y="0"/>
                </a:lnTo>
                <a:lnTo>
                  <a:pt x="0" y="1108134"/>
                </a:lnTo>
                <a:lnTo>
                  <a:pt x="1108133" y="1108134"/>
                </a:lnTo>
                <a:lnTo>
                  <a:pt x="1108133"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2767" y="360724"/>
            <a:ext cx="5770880" cy="1436051"/>
          </a:xfrm>
          <a:prstGeom prst="rect">
            <a:avLst/>
          </a:prstGeom>
        </p:spPr>
        <p:txBody>
          <a:bodyPr lIns="0" tIns="0" rIns="0" bIns="0" rtlCol="0" anchor="t">
            <a:spAutoFit/>
          </a:bodyPr>
          <a:lstStyle/>
          <a:p>
            <a:pPr marL="0" lvl="0" indent="0" algn="l">
              <a:lnSpc>
                <a:spcPts val="10813"/>
              </a:lnSpc>
            </a:pPr>
            <a:r>
              <a:rPr lang="en-US" sz="10706">
                <a:solidFill>
                  <a:srgbClr val="E6E8DA"/>
                </a:solidFill>
                <a:latin typeface="Anton Bold"/>
              </a:rPr>
              <a:t>ALGORITHM</a:t>
            </a:r>
          </a:p>
        </p:txBody>
      </p:sp>
      <p:sp>
        <p:nvSpPr>
          <p:cNvPr id="3" name="TextBox 3"/>
          <p:cNvSpPr txBox="1"/>
          <p:nvPr/>
        </p:nvSpPr>
        <p:spPr>
          <a:xfrm rot="-539999">
            <a:off x="-255989" y="-313352"/>
            <a:ext cx="2904032" cy="872829"/>
          </a:xfrm>
          <a:prstGeom prst="rect">
            <a:avLst/>
          </a:prstGeom>
        </p:spPr>
        <p:txBody>
          <a:bodyPr lIns="0" tIns="0" rIns="0" bIns="0" rtlCol="0" anchor="t">
            <a:spAutoFit/>
          </a:bodyPr>
          <a:lstStyle/>
          <a:p>
            <a:pPr marL="0" lvl="0" indent="0" algn="l">
              <a:lnSpc>
                <a:spcPts val="7167"/>
              </a:lnSpc>
            </a:pPr>
            <a:r>
              <a:rPr lang="en-US" sz="5120">
                <a:solidFill>
                  <a:srgbClr val="FF3D00"/>
                </a:solidFill>
                <a:latin typeface="Brittany"/>
              </a:rPr>
              <a:t>Algorithm</a:t>
            </a:r>
          </a:p>
        </p:txBody>
      </p:sp>
      <p:sp>
        <p:nvSpPr>
          <p:cNvPr id="4" name="Freeform 4"/>
          <p:cNvSpPr/>
          <p:nvPr/>
        </p:nvSpPr>
        <p:spPr>
          <a:xfrm rot="-5400000">
            <a:off x="10042982" y="-1615831"/>
            <a:ext cx="2245732" cy="5477394"/>
          </a:xfrm>
          <a:custGeom>
            <a:avLst/>
            <a:gdLst/>
            <a:ahLst/>
            <a:cxnLst/>
            <a:rect l="l" t="t" r="r" b="b"/>
            <a:pathLst>
              <a:path w="2245732" h="5477394">
                <a:moveTo>
                  <a:pt x="0" y="0"/>
                </a:moveTo>
                <a:lnTo>
                  <a:pt x="2245731" y="0"/>
                </a:lnTo>
                <a:lnTo>
                  <a:pt x="2245731" y="5477394"/>
                </a:lnTo>
                <a:lnTo>
                  <a:pt x="0" y="5477394"/>
                </a:lnTo>
                <a:lnTo>
                  <a:pt x="0" y="0"/>
                </a:lnTo>
                <a:close/>
              </a:path>
            </a:pathLst>
          </a:custGeom>
          <a:blipFill>
            <a:blip r:embed="rId2"/>
            <a:stretch>
              <a:fillRect/>
            </a:stretch>
          </a:blipFill>
        </p:spPr>
      </p:sp>
      <p:sp>
        <p:nvSpPr>
          <p:cNvPr id="5" name="TextBox 5"/>
          <p:cNvSpPr txBox="1"/>
          <p:nvPr/>
        </p:nvSpPr>
        <p:spPr>
          <a:xfrm>
            <a:off x="1855164" y="3515266"/>
            <a:ext cx="9300822" cy="629765"/>
          </a:xfrm>
          <a:prstGeom prst="rect">
            <a:avLst/>
          </a:prstGeom>
        </p:spPr>
        <p:txBody>
          <a:bodyPr lIns="0" tIns="0" rIns="0" bIns="0" rtlCol="0" anchor="t">
            <a:spAutoFit/>
          </a:bodyPr>
          <a:lstStyle/>
          <a:p>
            <a:pPr algn="ctr">
              <a:lnSpc>
                <a:spcPts val="5176"/>
              </a:lnSpc>
            </a:pPr>
            <a:r>
              <a:rPr lang="en-US" sz="3697" u="sng">
                <a:solidFill>
                  <a:srgbClr val="FFFFFF"/>
                </a:solidFill>
                <a:latin typeface="Canva Sans"/>
                <a:hlinkClick r:id="rId3" tooltip="https://docs.google.com/document/d/1PpvSjmOhE3hvS0QIxRd5ixTUs1DeIUpbCz-ykS3f1Qg/edit?usp=sharing"/>
              </a:rPr>
              <a:t>Algorithm(Sleep Inducer) Link (Hyperlink)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414331" y="46850"/>
            <a:ext cx="12399235" cy="2634801"/>
          </a:xfrm>
          <a:prstGeom prst="rect">
            <a:avLst/>
          </a:prstGeom>
        </p:spPr>
        <p:txBody>
          <a:bodyPr lIns="0" tIns="0" rIns="0" bIns="0" rtlCol="0" anchor="t">
            <a:spAutoFit/>
          </a:bodyPr>
          <a:lstStyle/>
          <a:p>
            <a:pPr marL="0" lvl="0" indent="0" algn="ctr">
              <a:lnSpc>
                <a:spcPts val="21503"/>
              </a:lnSpc>
            </a:pPr>
            <a:r>
              <a:rPr lang="en-US" sz="15359">
                <a:solidFill>
                  <a:srgbClr val="1F3839"/>
                </a:solidFill>
                <a:latin typeface="Anton Bold"/>
              </a:rPr>
              <a:t>DATA STRUCTURE</a:t>
            </a:r>
          </a:p>
        </p:txBody>
      </p:sp>
      <p:sp>
        <p:nvSpPr>
          <p:cNvPr id="3" name="TextBox 3"/>
          <p:cNvSpPr txBox="1"/>
          <p:nvPr/>
        </p:nvSpPr>
        <p:spPr>
          <a:xfrm rot="-119999">
            <a:off x="1273374" y="-219041"/>
            <a:ext cx="7068944" cy="1710653"/>
          </a:xfrm>
          <a:prstGeom prst="rect">
            <a:avLst/>
          </a:prstGeom>
        </p:spPr>
        <p:txBody>
          <a:bodyPr lIns="0" tIns="0" rIns="0" bIns="0" rtlCol="0" anchor="t">
            <a:spAutoFit/>
          </a:bodyPr>
          <a:lstStyle/>
          <a:p>
            <a:pPr marL="0" lvl="0" indent="0" algn="l">
              <a:lnSpc>
                <a:spcPts val="14025"/>
              </a:lnSpc>
            </a:pPr>
            <a:r>
              <a:rPr lang="en-US" sz="10018">
                <a:solidFill>
                  <a:srgbClr val="FF3D00"/>
                </a:solidFill>
                <a:latin typeface="Brittany"/>
              </a:rPr>
              <a:t>Chosen</a:t>
            </a:r>
          </a:p>
        </p:txBody>
      </p:sp>
      <p:sp>
        <p:nvSpPr>
          <p:cNvPr id="4" name="Freeform 4"/>
          <p:cNvSpPr/>
          <p:nvPr/>
        </p:nvSpPr>
        <p:spPr>
          <a:xfrm rot="-10800000" flipV="1">
            <a:off x="141270" y="4640325"/>
            <a:ext cx="1928756" cy="4718668"/>
          </a:xfrm>
          <a:custGeom>
            <a:avLst/>
            <a:gdLst/>
            <a:ahLst/>
            <a:cxnLst/>
            <a:rect l="l" t="t" r="r" b="b"/>
            <a:pathLst>
              <a:path w="1928756" h="4718668">
                <a:moveTo>
                  <a:pt x="0" y="4718668"/>
                </a:moveTo>
                <a:lnTo>
                  <a:pt x="1928755" y="4718668"/>
                </a:lnTo>
                <a:lnTo>
                  <a:pt x="1928755" y="0"/>
                </a:lnTo>
                <a:lnTo>
                  <a:pt x="0" y="0"/>
                </a:lnTo>
                <a:lnTo>
                  <a:pt x="0" y="4718668"/>
                </a:lnTo>
                <a:close/>
              </a:path>
            </a:pathLst>
          </a:custGeom>
          <a:blipFill>
            <a:blip r:embed="rId2"/>
            <a:stretch>
              <a:fillRect/>
            </a:stretch>
          </a:blipFill>
        </p:spPr>
      </p:sp>
      <p:sp>
        <p:nvSpPr>
          <p:cNvPr id="5" name="TextBox 5"/>
          <p:cNvSpPr txBox="1"/>
          <p:nvPr/>
        </p:nvSpPr>
        <p:spPr>
          <a:xfrm>
            <a:off x="2070025" y="2466457"/>
            <a:ext cx="11127858" cy="4647349"/>
          </a:xfrm>
          <a:prstGeom prst="rect">
            <a:avLst/>
          </a:prstGeom>
        </p:spPr>
        <p:txBody>
          <a:bodyPr lIns="0" tIns="0" rIns="0" bIns="0" rtlCol="0" anchor="t">
            <a:spAutoFit/>
          </a:bodyPr>
          <a:lstStyle/>
          <a:p>
            <a:pPr algn="l">
              <a:lnSpc>
                <a:spcPts val="2496"/>
              </a:lnSpc>
            </a:pPr>
            <a:r>
              <a:rPr lang="en-US" sz="1783">
                <a:solidFill>
                  <a:srgbClr val="000000"/>
                </a:solidFill>
                <a:latin typeface="League Spartan"/>
              </a:rPr>
              <a:t>1. Vectors: Here, the vectors are used to store inmate details such as their names, their</a:t>
            </a:r>
          </a:p>
          <a:p>
            <a:pPr algn="l">
              <a:lnSpc>
                <a:spcPts val="2496"/>
              </a:lnSpc>
            </a:pPr>
            <a:r>
              <a:rPr lang="en-US" sz="1783">
                <a:solidFill>
                  <a:srgbClr val="000000"/>
                </a:solidFill>
                <a:latin typeface="League Spartan"/>
              </a:rPr>
              <a:t>earpod IDs, their sleeping times for each day, and p’s. These are more preferable than</a:t>
            </a:r>
          </a:p>
          <a:p>
            <a:pPr algn="l">
              <a:lnSpc>
                <a:spcPts val="2496"/>
              </a:lnSpc>
            </a:pPr>
            <a:r>
              <a:rPr lang="en-US" sz="1783">
                <a:solidFill>
                  <a:srgbClr val="000000"/>
                </a:solidFill>
                <a:latin typeface="League Spartan"/>
              </a:rPr>
              <a:t>arrays since we do not need to fix the size of it (Dynamic Resizing). This could be beneficial</a:t>
            </a:r>
          </a:p>
          <a:p>
            <a:pPr algn="l">
              <a:lnSpc>
                <a:spcPts val="2496"/>
              </a:lnSpc>
            </a:pPr>
            <a:r>
              <a:rPr lang="en-US" sz="1783">
                <a:solidFill>
                  <a:srgbClr val="000000"/>
                </a:solidFill>
                <a:latin typeface="League Spartan"/>
              </a:rPr>
              <a:t>in cases where the number of inmates and dorms may vary according to the user input.</a:t>
            </a:r>
          </a:p>
          <a:p>
            <a:pPr algn="l">
              <a:lnSpc>
                <a:spcPts val="2496"/>
              </a:lnSpc>
            </a:pPr>
            <a:r>
              <a:rPr lang="en-US" sz="1783">
                <a:solidFill>
                  <a:srgbClr val="000000"/>
                </a:solidFill>
                <a:latin typeface="League Spartan"/>
              </a:rPr>
              <a:t>Also, accessing and iterating through the individual elements can be done in an efficient way.</a:t>
            </a:r>
          </a:p>
          <a:p>
            <a:pPr algn="l">
              <a:lnSpc>
                <a:spcPts val="2496"/>
              </a:lnSpc>
            </a:pPr>
            <a:r>
              <a:rPr lang="en-US" sz="1783">
                <a:solidFill>
                  <a:srgbClr val="000000"/>
                </a:solidFill>
                <a:latin typeface="League Spartan"/>
              </a:rPr>
              <a:t>2. Stacks: Stacks are utilised to represent dorm allocations for each day. Each dorm has a</a:t>
            </a:r>
          </a:p>
          <a:p>
            <a:pPr algn="l">
              <a:lnSpc>
                <a:spcPts val="2496"/>
              </a:lnSpc>
            </a:pPr>
            <a:r>
              <a:rPr lang="en-US" sz="1783">
                <a:solidFill>
                  <a:srgbClr val="000000"/>
                </a:solidFill>
                <a:latin typeface="League Spartan"/>
              </a:rPr>
              <a:t>stack for each day, where inmates are pushed based on their allocation. They show LIFO</a:t>
            </a:r>
          </a:p>
          <a:p>
            <a:pPr algn="l">
              <a:lnSpc>
                <a:spcPts val="2496"/>
              </a:lnSpc>
            </a:pPr>
            <a:r>
              <a:rPr lang="en-US" sz="1783">
                <a:solidFill>
                  <a:srgbClr val="000000"/>
                </a:solidFill>
                <a:latin typeface="League Spartan"/>
              </a:rPr>
              <a:t>behaviour (Last In First Out). This means that the last allocated element can be accessed</a:t>
            </a:r>
          </a:p>
          <a:p>
            <a:pPr algn="l">
              <a:lnSpc>
                <a:spcPts val="2496"/>
              </a:lnSpc>
            </a:pPr>
            <a:r>
              <a:rPr lang="en-US" sz="1783">
                <a:solidFill>
                  <a:srgbClr val="000000"/>
                </a:solidFill>
                <a:latin typeface="League Spartan"/>
              </a:rPr>
              <a:t>first. This could be useful for the channel assignment part. It is a simple and straight-forward</a:t>
            </a:r>
          </a:p>
          <a:p>
            <a:pPr algn="l">
              <a:lnSpc>
                <a:spcPts val="2496"/>
              </a:lnSpc>
            </a:pPr>
            <a:r>
              <a:rPr lang="en-US" sz="1783">
                <a:solidFill>
                  <a:srgbClr val="000000"/>
                </a:solidFill>
                <a:latin typeface="League Spartan"/>
              </a:rPr>
              <a:t>data structure. It provides a way in which the inmates can be organised and manipulated</a:t>
            </a:r>
          </a:p>
          <a:p>
            <a:pPr algn="l">
              <a:lnSpc>
                <a:spcPts val="2496"/>
              </a:lnSpc>
            </a:pPr>
            <a:r>
              <a:rPr lang="en-US" sz="1783">
                <a:solidFill>
                  <a:srgbClr val="000000"/>
                </a:solidFill>
                <a:latin typeface="League Spartan"/>
              </a:rPr>
              <a:t>easily.</a:t>
            </a:r>
          </a:p>
          <a:p>
            <a:pPr algn="l">
              <a:lnSpc>
                <a:spcPts val="2496"/>
              </a:lnSpc>
            </a:pPr>
            <a:r>
              <a:rPr lang="en-US" sz="1783">
                <a:solidFill>
                  <a:srgbClr val="000000"/>
                </a:solidFill>
                <a:latin typeface="League Spartan"/>
              </a:rPr>
              <a:t>3. Classes: In the code, class is used to store information regarding inmates and dorms.</a:t>
            </a:r>
          </a:p>
          <a:p>
            <a:pPr algn="l">
              <a:lnSpc>
                <a:spcPts val="2496"/>
              </a:lnSpc>
            </a:pPr>
            <a:r>
              <a:rPr lang="en-US" sz="1783">
                <a:solidFill>
                  <a:srgbClr val="000000"/>
                </a:solidFill>
                <a:latin typeface="League Spartan"/>
              </a:rPr>
              <a:t>Classes encapsulate related attributes with methods into a single capsule. In this particular</a:t>
            </a:r>
          </a:p>
          <a:p>
            <a:pPr algn="l">
              <a:lnSpc>
                <a:spcPts val="2496"/>
              </a:lnSpc>
            </a:pPr>
            <a:r>
              <a:rPr lang="en-US" sz="1783">
                <a:solidFill>
                  <a:srgbClr val="000000"/>
                </a:solidFill>
                <a:latin typeface="League Spartan"/>
              </a:rPr>
              <a:t>code, the Inmate class encapsulates details such as inmate names, ids, sleep times and p</a:t>
            </a:r>
          </a:p>
          <a:p>
            <a:pPr algn="l">
              <a:lnSpc>
                <a:spcPts val="2496"/>
              </a:lnSpc>
            </a:pPr>
            <a:r>
              <a:rPr lang="en-US" sz="1783">
                <a:solidFill>
                  <a:srgbClr val="000000"/>
                </a:solidFill>
                <a:latin typeface="League Spartan"/>
              </a:rPr>
              <a:t>while the Dorm class encapsulates dorm names and the set of channels.</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482600" y="5895689"/>
            <a:ext cx="12273280" cy="2464915"/>
          </a:xfrm>
          <a:prstGeom prst="rect">
            <a:avLst/>
          </a:prstGeom>
        </p:spPr>
        <p:txBody>
          <a:bodyPr lIns="0" tIns="0" rIns="0" bIns="0" rtlCol="0" anchor="t">
            <a:spAutoFit/>
          </a:bodyPr>
          <a:lstStyle/>
          <a:p>
            <a:pPr marL="0" lvl="0" indent="0" algn="ctr">
              <a:lnSpc>
                <a:spcPts val="20110"/>
              </a:lnSpc>
            </a:pPr>
            <a:r>
              <a:rPr lang="en-US" sz="14364" dirty="0">
                <a:solidFill>
                  <a:srgbClr val="FF3D00"/>
                </a:solidFill>
                <a:latin typeface="Anton Bold"/>
              </a:rPr>
              <a:t>TIME-COMPLEXITY</a:t>
            </a:r>
          </a:p>
        </p:txBody>
      </p:sp>
      <p:sp>
        <p:nvSpPr>
          <p:cNvPr id="4" name="Freeform 4"/>
          <p:cNvSpPr/>
          <p:nvPr/>
        </p:nvSpPr>
        <p:spPr>
          <a:xfrm rot="5400000">
            <a:off x="-648459" y="-1666767"/>
            <a:ext cx="1907800" cy="5803194"/>
          </a:xfrm>
          <a:custGeom>
            <a:avLst/>
            <a:gdLst/>
            <a:ahLst/>
            <a:cxnLst/>
            <a:rect l="l" t="t" r="r" b="b"/>
            <a:pathLst>
              <a:path w="1907800" h="5803194">
                <a:moveTo>
                  <a:pt x="0" y="0"/>
                </a:moveTo>
                <a:lnTo>
                  <a:pt x="1907800" y="0"/>
                </a:lnTo>
                <a:lnTo>
                  <a:pt x="1907800" y="5803194"/>
                </a:lnTo>
                <a:lnTo>
                  <a:pt x="0" y="5803194"/>
                </a:lnTo>
                <a:lnTo>
                  <a:pt x="0" y="0"/>
                </a:lnTo>
                <a:close/>
              </a:path>
            </a:pathLst>
          </a:custGeom>
          <a:blipFill>
            <a:blip r:embed="rId2"/>
            <a:stretch>
              <a:fillRect/>
            </a:stretch>
          </a:blipFill>
        </p:spPr>
      </p:sp>
      <p:sp>
        <p:nvSpPr>
          <p:cNvPr id="5" name="TextBox 5"/>
          <p:cNvSpPr txBox="1"/>
          <p:nvPr/>
        </p:nvSpPr>
        <p:spPr>
          <a:xfrm>
            <a:off x="3686555" y="233305"/>
            <a:ext cx="8589900" cy="5662384"/>
          </a:xfrm>
          <a:prstGeom prst="rect">
            <a:avLst/>
          </a:prstGeom>
        </p:spPr>
        <p:txBody>
          <a:bodyPr lIns="0" tIns="0" rIns="0" bIns="0" rtlCol="0" anchor="t">
            <a:spAutoFit/>
          </a:bodyPr>
          <a:lstStyle/>
          <a:p>
            <a:pPr algn="ctr">
              <a:lnSpc>
                <a:spcPts val="3683"/>
              </a:lnSpc>
            </a:pPr>
            <a:r>
              <a:rPr lang="en-US" sz="2631" dirty="0">
                <a:solidFill>
                  <a:srgbClr val="000000"/>
                </a:solidFill>
                <a:latin typeface="Canva Sans Bold"/>
              </a:rPr>
              <a:t>1. Sorting the vector a of size </a:t>
            </a:r>
            <a:r>
              <a:rPr lang="en-US" sz="2631" dirty="0" err="1">
                <a:solidFill>
                  <a:srgbClr val="000000"/>
                </a:solidFill>
                <a:latin typeface="Canva Sans Bold"/>
              </a:rPr>
              <a:t>Number_Inmate</a:t>
            </a:r>
            <a:r>
              <a:rPr lang="en-US" sz="2631" dirty="0">
                <a:solidFill>
                  <a:srgbClr val="000000"/>
                </a:solidFill>
                <a:latin typeface="Canva Sans Bold"/>
              </a:rPr>
              <a:t> takes O(n* log(n)) time.</a:t>
            </a:r>
          </a:p>
          <a:p>
            <a:pPr algn="ctr">
              <a:lnSpc>
                <a:spcPts val="3683"/>
              </a:lnSpc>
            </a:pPr>
            <a:r>
              <a:rPr lang="en-US" sz="2631" dirty="0">
                <a:solidFill>
                  <a:srgbClr val="000000"/>
                </a:solidFill>
                <a:latin typeface="Canva Sans Bold"/>
              </a:rPr>
              <a:t>2. Sorting the vector v of stacks takes O(n * log(n)) time.</a:t>
            </a:r>
          </a:p>
          <a:p>
            <a:pPr algn="ctr">
              <a:lnSpc>
                <a:spcPts val="3683"/>
              </a:lnSpc>
            </a:pPr>
            <a:r>
              <a:rPr lang="en-US" sz="2631" dirty="0">
                <a:solidFill>
                  <a:srgbClr val="000000"/>
                </a:solidFill>
                <a:latin typeface="Canva Sans Bold"/>
              </a:rPr>
              <a:t>3. Looping through the dorms and their channels takes O(</a:t>
            </a:r>
            <a:r>
              <a:rPr lang="en-US" sz="2631" dirty="0" err="1">
                <a:solidFill>
                  <a:srgbClr val="000000"/>
                </a:solidFill>
                <a:latin typeface="Canva Sans Bold"/>
              </a:rPr>
              <a:t>numdorms</a:t>
            </a:r>
            <a:r>
              <a:rPr lang="en-US" sz="2631" dirty="0">
                <a:solidFill>
                  <a:srgbClr val="000000"/>
                </a:solidFill>
                <a:latin typeface="Canva Sans Bold"/>
              </a:rPr>
              <a:t>) time.</a:t>
            </a:r>
          </a:p>
          <a:p>
            <a:pPr algn="ctr">
              <a:lnSpc>
                <a:spcPts val="3683"/>
              </a:lnSpc>
            </a:pPr>
            <a:r>
              <a:rPr lang="en-US" sz="2631" dirty="0">
                <a:solidFill>
                  <a:srgbClr val="000000"/>
                </a:solidFill>
                <a:latin typeface="Canva Sans Bold"/>
              </a:rPr>
              <a:t>4. Inside the dorm loop, iterating through the stacks in v takes O(n) time in the worst case.</a:t>
            </a:r>
          </a:p>
          <a:p>
            <a:pPr algn="ctr">
              <a:lnSpc>
                <a:spcPts val="3683"/>
              </a:lnSpc>
            </a:pPr>
            <a:r>
              <a:rPr lang="en-US" sz="2631" dirty="0">
                <a:solidFill>
                  <a:srgbClr val="000000"/>
                </a:solidFill>
                <a:latin typeface="Canva Sans Bold"/>
              </a:rPr>
              <a:t>(n is number of Inmates)</a:t>
            </a:r>
          </a:p>
          <a:p>
            <a:pPr algn="ctr">
              <a:lnSpc>
                <a:spcPts val="3683"/>
              </a:lnSpc>
            </a:pPr>
            <a:r>
              <a:rPr lang="en-US" sz="2631" dirty="0">
                <a:solidFill>
                  <a:srgbClr val="000000"/>
                </a:solidFill>
                <a:latin typeface="Canva Sans Bold"/>
              </a:rPr>
              <a:t>So, the overall time complexity of the code is O(n * log(n)) + O(n * log(n)) + O(</a:t>
            </a:r>
            <a:r>
              <a:rPr lang="en-US" sz="2631" dirty="0" err="1">
                <a:solidFill>
                  <a:srgbClr val="000000"/>
                </a:solidFill>
                <a:latin typeface="Canva Sans Bold"/>
              </a:rPr>
              <a:t>numDorms</a:t>
            </a:r>
            <a:r>
              <a:rPr lang="en-US" sz="2631" dirty="0">
                <a:solidFill>
                  <a:srgbClr val="000000"/>
                </a:solidFill>
                <a:latin typeface="Canva Sans Bold"/>
              </a:rPr>
              <a:t> * n), which simplifies to O(n * log(n)) assuming n &gt; </a:t>
            </a:r>
            <a:r>
              <a:rPr lang="en-US" sz="2631" dirty="0" err="1">
                <a:solidFill>
                  <a:srgbClr val="000000"/>
                </a:solidFill>
                <a:latin typeface="Canva Sans Bold"/>
              </a:rPr>
              <a:t>numDorms</a:t>
            </a:r>
            <a:r>
              <a:rPr lang="en-US" sz="2631" dirty="0">
                <a:solidFill>
                  <a:srgbClr val="000000"/>
                </a:solidFill>
                <a:latin typeface="Canva Sans Bold"/>
              </a:rPr>
              <a: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482600" y="6019800"/>
            <a:ext cx="12273280" cy="2300007"/>
          </a:xfrm>
          <a:prstGeom prst="rect">
            <a:avLst/>
          </a:prstGeom>
        </p:spPr>
        <p:txBody>
          <a:bodyPr lIns="0" tIns="0" rIns="0" bIns="0" rtlCol="0" anchor="t">
            <a:spAutoFit/>
          </a:bodyPr>
          <a:lstStyle/>
          <a:p>
            <a:pPr marL="0" lvl="0" indent="0" algn="ctr">
              <a:lnSpc>
                <a:spcPts val="18816"/>
              </a:lnSpc>
            </a:pPr>
            <a:r>
              <a:rPr lang="en-US" sz="13440" dirty="0">
                <a:solidFill>
                  <a:srgbClr val="FF3D00"/>
                </a:solidFill>
                <a:latin typeface="Anton Bold"/>
              </a:rPr>
              <a:t>SPACE-COMPLEXITY</a:t>
            </a:r>
          </a:p>
        </p:txBody>
      </p:sp>
      <p:sp>
        <p:nvSpPr>
          <p:cNvPr id="4" name="Freeform 4"/>
          <p:cNvSpPr/>
          <p:nvPr/>
        </p:nvSpPr>
        <p:spPr>
          <a:xfrm rot="5400000" flipV="1">
            <a:off x="10434265" y="-1603508"/>
            <a:ext cx="2197714" cy="6227288"/>
          </a:xfrm>
          <a:custGeom>
            <a:avLst/>
            <a:gdLst/>
            <a:ahLst/>
            <a:cxnLst/>
            <a:rect l="l" t="t" r="r" b="b"/>
            <a:pathLst>
              <a:path w="2197714" h="6227288">
                <a:moveTo>
                  <a:pt x="0" y="6227288"/>
                </a:moveTo>
                <a:lnTo>
                  <a:pt x="2197713" y="6227288"/>
                </a:lnTo>
                <a:lnTo>
                  <a:pt x="2197713" y="0"/>
                </a:lnTo>
                <a:lnTo>
                  <a:pt x="0" y="0"/>
                </a:lnTo>
                <a:lnTo>
                  <a:pt x="0" y="6227288"/>
                </a:lnTo>
                <a:close/>
              </a:path>
            </a:pathLst>
          </a:custGeom>
          <a:blipFill>
            <a:blip r:embed="rId2"/>
            <a:stretch>
              <a:fillRect/>
            </a:stretch>
          </a:blipFill>
        </p:spPr>
      </p:sp>
      <p:sp>
        <p:nvSpPr>
          <p:cNvPr id="5" name="TextBox 5"/>
          <p:cNvSpPr txBox="1"/>
          <p:nvPr/>
        </p:nvSpPr>
        <p:spPr>
          <a:xfrm>
            <a:off x="309318" y="373180"/>
            <a:ext cx="8589900" cy="5473358"/>
          </a:xfrm>
          <a:prstGeom prst="rect">
            <a:avLst/>
          </a:prstGeom>
        </p:spPr>
        <p:txBody>
          <a:bodyPr lIns="0" tIns="0" rIns="0" bIns="0" rtlCol="0" anchor="t">
            <a:spAutoFit/>
          </a:bodyPr>
          <a:lstStyle/>
          <a:p>
            <a:pPr algn="ctr">
              <a:lnSpc>
                <a:spcPts val="3285"/>
              </a:lnSpc>
            </a:pPr>
            <a:r>
              <a:rPr lang="en-US" sz="2346" dirty="0">
                <a:solidFill>
                  <a:srgbClr val="000000"/>
                </a:solidFill>
                <a:latin typeface="Canva Sans Bold"/>
              </a:rPr>
              <a:t>1. Vector of Inmates (inmates): O(n) space.</a:t>
            </a:r>
          </a:p>
          <a:p>
            <a:pPr algn="ctr">
              <a:lnSpc>
                <a:spcPts val="3285"/>
              </a:lnSpc>
            </a:pPr>
            <a:r>
              <a:rPr lang="en-US" sz="2346" dirty="0">
                <a:solidFill>
                  <a:srgbClr val="000000"/>
                </a:solidFill>
                <a:latin typeface="Canva Sans Bold"/>
              </a:rPr>
              <a:t>2. Vector of dorms (dorms): O(</a:t>
            </a:r>
            <a:r>
              <a:rPr lang="en-US" sz="2346" dirty="0" err="1">
                <a:solidFill>
                  <a:srgbClr val="000000"/>
                </a:solidFill>
                <a:latin typeface="Canva Sans Bold"/>
              </a:rPr>
              <a:t>numDorms</a:t>
            </a:r>
            <a:r>
              <a:rPr lang="en-US" sz="2346" dirty="0">
                <a:solidFill>
                  <a:srgbClr val="000000"/>
                </a:solidFill>
                <a:latin typeface="Canva Sans Bold"/>
              </a:rPr>
              <a:t>) space.</a:t>
            </a:r>
          </a:p>
          <a:p>
            <a:pPr algn="ctr">
              <a:lnSpc>
                <a:spcPts val="3285"/>
              </a:lnSpc>
            </a:pPr>
            <a:r>
              <a:rPr lang="en-US" sz="2346" dirty="0">
                <a:solidFill>
                  <a:srgbClr val="000000"/>
                </a:solidFill>
                <a:latin typeface="Canva Sans Bold"/>
              </a:rPr>
              <a:t>3. Vector of channels (Channel): O(</a:t>
            </a:r>
            <a:r>
              <a:rPr lang="en-US" sz="2346" dirty="0" err="1">
                <a:solidFill>
                  <a:srgbClr val="000000"/>
                </a:solidFill>
                <a:latin typeface="Canva Sans Bold"/>
              </a:rPr>
              <a:t>numDorms</a:t>
            </a:r>
            <a:r>
              <a:rPr lang="en-US" sz="2346" dirty="0">
                <a:solidFill>
                  <a:srgbClr val="000000"/>
                </a:solidFill>
                <a:latin typeface="Canva Sans Bold"/>
              </a:rPr>
              <a:t>) space.</a:t>
            </a:r>
          </a:p>
          <a:p>
            <a:pPr algn="ctr">
              <a:lnSpc>
                <a:spcPts val="3285"/>
              </a:lnSpc>
            </a:pPr>
            <a:r>
              <a:rPr lang="en-US" sz="2346" dirty="0">
                <a:solidFill>
                  <a:srgbClr val="000000"/>
                </a:solidFill>
                <a:latin typeface="Canva Sans Bold"/>
              </a:rPr>
              <a:t>4. Vector a of pairs: O(n) space.</a:t>
            </a:r>
          </a:p>
          <a:p>
            <a:pPr algn="ctr">
              <a:lnSpc>
                <a:spcPts val="3285"/>
              </a:lnSpc>
            </a:pPr>
            <a:r>
              <a:rPr lang="en-US" sz="2346" dirty="0">
                <a:solidFill>
                  <a:srgbClr val="000000"/>
                </a:solidFill>
                <a:latin typeface="Canva Sans Bold"/>
              </a:rPr>
              <a:t>5. Vector v of stacks: The space complexity of this depends on the number of stacks created. In the worst case, it could be O(n) if each inmate forms its own stack.</a:t>
            </a:r>
          </a:p>
          <a:p>
            <a:pPr algn="ctr">
              <a:lnSpc>
                <a:spcPts val="3285"/>
              </a:lnSpc>
            </a:pPr>
            <a:r>
              <a:rPr lang="en-US" sz="2346" dirty="0">
                <a:solidFill>
                  <a:srgbClr val="000000"/>
                </a:solidFill>
                <a:latin typeface="Canva Sans Bold"/>
              </a:rPr>
              <a:t>6. Stacks within v: The space complexity of these stacks combined is O(n) in the worst case.</a:t>
            </a:r>
          </a:p>
          <a:p>
            <a:pPr algn="ctr">
              <a:lnSpc>
                <a:spcPts val="3285"/>
              </a:lnSpc>
            </a:pPr>
            <a:endParaRPr lang="en-US" sz="2346" dirty="0">
              <a:solidFill>
                <a:srgbClr val="000000"/>
              </a:solidFill>
              <a:latin typeface="Canva Sans Bold"/>
            </a:endParaRPr>
          </a:p>
          <a:p>
            <a:pPr algn="ctr">
              <a:lnSpc>
                <a:spcPts val="3285"/>
              </a:lnSpc>
            </a:pPr>
            <a:r>
              <a:rPr lang="en-US" sz="2346" dirty="0">
                <a:solidFill>
                  <a:srgbClr val="000000"/>
                </a:solidFill>
                <a:latin typeface="Canva Sans Bold"/>
              </a:rPr>
              <a:t>So, the overall space complexity of the code is O(n) + O(</a:t>
            </a:r>
            <a:r>
              <a:rPr lang="en-US" sz="2346" dirty="0" err="1">
                <a:solidFill>
                  <a:srgbClr val="000000"/>
                </a:solidFill>
                <a:latin typeface="Canva Sans Bold"/>
              </a:rPr>
              <a:t>numDorms</a:t>
            </a:r>
            <a:r>
              <a:rPr lang="en-US" sz="2346" dirty="0">
                <a:solidFill>
                  <a:srgbClr val="000000"/>
                </a:solidFill>
                <a:latin typeface="Canva Sans Bold"/>
              </a:rPr>
              <a:t>) + O(n) + O(n) + O(n) + O(n) = O(n) assuming </a:t>
            </a:r>
            <a:r>
              <a:rPr lang="en-US" sz="2346" dirty="0" err="1">
                <a:solidFill>
                  <a:srgbClr val="000000"/>
                </a:solidFill>
                <a:latin typeface="Canva Sans Bold"/>
              </a:rPr>
              <a:t>Number_Inmate</a:t>
            </a:r>
            <a:r>
              <a:rPr lang="en-US" sz="2346" dirty="0">
                <a:solidFill>
                  <a:srgbClr val="000000"/>
                </a:solidFill>
                <a:latin typeface="Canva Sans Bold"/>
              </a:rPr>
              <a:t> &gt; </a:t>
            </a:r>
            <a:r>
              <a:rPr lang="en-US" sz="2346" dirty="0" err="1">
                <a:solidFill>
                  <a:srgbClr val="000000"/>
                </a:solidFill>
                <a:latin typeface="Canva Sans Bold"/>
              </a:rPr>
              <a:t>numDorms</a:t>
            </a:r>
            <a:r>
              <a:rPr lang="en-US" sz="2346" dirty="0">
                <a:solidFill>
                  <a:srgbClr val="000000"/>
                </a:solidFill>
                <a:latin typeface="Canva Sans Bold"/>
              </a:rPr>
              <a:t>. (n is number of Inmate)</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01625" cy="7315200"/>
          </a:xfrm>
          <a:custGeom>
            <a:avLst/>
            <a:gdLst/>
            <a:ahLst/>
            <a:cxnLst/>
            <a:rect l="l" t="t" r="r" b="b"/>
            <a:pathLst>
              <a:path w="13001625" h="7315200">
                <a:moveTo>
                  <a:pt x="0" y="0"/>
                </a:moveTo>
                <a:lnTo>
                  <a:pt x="13001625" y="0"/>
                </a:lnTo>
                <a:lnTo>
                  <a:pt x="13001625" y="7315200"/>
                </a:lnTo>
                <a:lnTo>
                  <a:pt x="0" y="7315200"/>
                </a:lnTo>
                <a:lnTo>
                  <a:pt x="0" y="0"/>
                </a:lnTo>
                <a:close/>
              </a:path>
            </a:pathLst>
          </a:custGeom>
          <a:blipFill>
            <a:blip r:embed="rId2"/>
            <a:stretch>
              <a:fillRect t="-9306" r="-73" b="-9306"/>
            </a:stretch>
          </a:blipFill>
        </p:spPr>
      </p:sp>
      <p:grpSp>
        <p:nvGrpSpPr>
          <p:cNvPr id="3" name="Group 3"/>
          <p:cNvGrpSpPr/>
          <p:nvPr/>
        </p:nvGrpSpPr>
        <p:grpSpPr>
          <a:xfrm>
            <a:off x="475671" y="494027"/>
            <a:ext cx="534235" cy="490383"/>
            <a:chOff x="0" y="0"/>
            <a:chExt cx="363440" cy="333607"/>
          </a:xfrm>
        </p:grpSpPr>
        <p:sp>
          <p:nvSpPr>
            <p:cNvPr id="4" name="Freeform 4"/>
            <p:cNvSpPr/>
            <p:nvPr/>
          </p:nvSpPr>
          <p:spPr>
            <a:xfrm>
              <a:off x="0" y="0"/>
              <a:ext cx="363440" cy="333607"/>
            </a:xfrm>
            <a:custGeom>
              <a:avLst/>
              <a:gdLst/>
              <a:ahLst/>
              <a:cxnLst/>
              <a:rect l="l" t="t" r="r" b="b"/>
              <a:pathLst>
                <a:path w="363440" h="333607">
                  <a:moveTo>
                    <a:pt x="0" y="0"/>
                  </a:moveTo>
                  <a:lnTo>
                    <a:pt x="363440" y="0"/>
                  </a:lnTo>
                  <a:lnTo>
                    <a:pt x="363440" y="333607"/>
                  </a:lnTo>
                  <a:lnTo>
                    <a:pt x="0" y="333607"/>
                  </a:lnTo>
                  <a:close/>
                </a:path>
              </a:pathLst>
            </a:custGeom>
            <a:solidFill>
              <a:srgbClr val="E64907"/>
            </a:solidFill>
          </p:spPr>
        </p:sp>
        <p:sp>
          <p:nvSpPr>
            <p:cNvPr id="5" name="TextBox 5"/>
            <p:cNvSpPr txBox="1"/>
            <p:nvPr/>
          </p:nvSpPr>
          <p:spPr>
            <a:xfrm>
              <a:off x="0" y="-19050"/>
              <a:ext cx="363440" cy="352657"/>
            </a:xfrm>
            <a:prstGeom prst="rect">
              <a:avLst/>
            </a:prstGeom>
          </p:spPr>
          <p:txBody>
            <a:bodyPr lIns="36124" tIns="36124" rIns="36124" bIns="36124" rtlCol="0" anchor="ctr"/>
            <a:lstStyle/>
            <a:p>
              <a:pPr algn="ctr">
                <a:lnSpc>
                  <a:spcPts val="1991"/>
                </a:lnSpc>
              </a:pPr>
              <a:endParaRPr/>
            </a:p>
          </p:txBody>
        </p:sp>
      </p:grpSp>
      <p:sp>
        <p:nvSpPr>
          <p:cNvPr id="6" name="Freeform 6"/>
          <p:cNvSpPr/>
          <p:nvPr/>
        </p:nvSpPr>
        <p:spPr>
          <a:xfrm>
            <a:off x="657406" y="653835"/>
            <a:ext cx="170765" cy="170765"/>
          </a:xfrm>
          <a:custGeom>
            <a:avLst/>
            <a:gdLst/>
            <a:ahLst/>
            <a:cxnLst/>
            <a:rect l="l" t="t" r="r" b="b"/>
            <a:pathLst>
              <a:path w="170765" h="170765">
                <a:moveTo>
                  <a:pt x="0" y="0"/>
                </a:moveTo>
                <a:lnTo>
                  <a:pt x="170765" y="0"/>
                </a:lnTo>
                <a:lnTo>
                  <a:pt x="170765" y="170766"/>
                </a:lnTo>
                <a:lnTo>
                  <a:pt x="0" y="170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355089" y="-590184"/>
            <a:ext cx="9958076" cy="3086734"/>
          </a:xfrm>
          <a:prstGeom prst="rect">
            <a:avLst/>
          </a:prstGeom>
        </p:spPr>
        <p:txBody>
          <a:bodyPr lIns="0" tIns="0" rIns="0" bIns="0" rtlCol="0" anchor="t">
            <a:spAutoFit/>
          </a:bodyPr>
          <a:lstStyle/>
          <a:p>
            <a:pPr algn="ctr">
              <a:lnSpc>
                <a:spcPts val="23893"/>
              </a:lnSpc>
            </a:pPr>
            <a:r>
              <a:rPr lang="en-US" sz="17066" dirty="0">
                <a:solidFill>
                  <a:srgbClr val="E64907"/>
                </a:solidFill>
                <a:latin typeface="Boston Angel Bold"/>
                <a:hlinkClick r:id="rId5"/>
              </a:rPr>
              <a:t>Running</a:t>
            </a:r>
            <a:endParaRPr lang="en-US" sz="17066" dirty="0">
              <a:solidFill>
                <a:srgbClr val="E64907"/>
              </a:solidFill>
              <a:latin typeface="Boston Angel Bold"/>
            </a:endParaRPr>
          </a:p>
        </p:txBody>
      </p:sp>
      <p:sp>
        <p:nvSpPr>
          <p:cNvPr id="8" name="Freeform 8"/>
          <p:cNvSpPr/>
          <p:nvPr/>
        </p:nvSpPr>
        <p:spPr>
          <a:xfrm>
            <a:off x="593842" y="4805909"/>
            <a:ext cx="416064" cy="409823"/>
          </a:xfrm>
          <a:custGeom>
            <a:avLst/>
            <a:gdLst/>
            <a:ahLst/>
            <a:cxnLst/>
            <a:rect l="l" t="t" r="r" b="b"/>
            <a:pathLst>
              <a:path w="416064" h="409823">
                <a:moveTo>
                  <a:pt x="0" y="0"/>
                </a:moveTo>
                <a:lnTo>
                  <a:pt x="416064" y="0"/>
                </a:lnTo>
                <a:lnTo>
                  <a:pt x="416064" y="409823"/>
                </a:lnTo>
                <a:lnTo>
                  <a:pt x="0" y="4098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593842" y="4972668"/>
            <a:ext cx="2815857" cy="538674"/>
          </a:xfrm>
          <a:prstGeom prst="rect">
            <a:avLst/>
          </a:prstGeom>
        </p:spPr>
        <p:txBody>
          <a:bodyPr lIns="0" tIns="0" rIns="0" bIns="0" rtlCol="0" anchor="t">
            <a:spAutoFit/>
          </a:bodyPr>
          <a:lstStyle/>
          <a:p>
            <a:pPr algn="ctr">
              <a:lnSpc>
                <a:spcPts val="3126"/>
              </a:lnSpc>
            </a:pPr>
            <a:r>
              <a:rPr lang="en-US" sz="6253" dirty="0">
                <a:solidFill>
                  <a:srgbClr val="E64907"/>
                </a:solidFill>
                <a:latin typeface="Boston Angel Bold"/>
              </a:rPr>
              <a:t>2024</a:t>
            </a:r>
          </a:p>
        </p:txBody>
      </p:sp>
      <p:sp>
        <p:nvSpPr>
          <p:cNvPr id="10" name="Freeform 10"/>
          <p:cNvSpPr/>
          <p:nvPr/>
        </p:nvSpPr>
        <p:spPr>
          <a:xfrm>
            <a:off x="2993635" y="4805909"/>
            <a:ext cx="416064" cy="409823"/>
          </a:xfrm>
          <a:custGeom>
            <a:avLst/>
            <a:gdLst/>
            <a:ahLst/>
            <a:cxnLst/>
            <a:rect l="l" t="t" r="r" b="b"/>
            <a:pathLst>
              <a:path w="416064" h="409823">
                <a:moveTo>
                  <a:pt x="0" y="0"/>
                </a:moveTo>
                <a:lnTo>
                  <a:pt x="416064" y="0"/>
                </a:lnTo>
                <a:lnTo>
                  <a:pt x="416064" y="409823"/>
                </a:lnTo>
                <a:lnTo>
                  <a:pt x="0" y="4098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flipH="1">
            <a:off x="11447273" y="44250"/>
            <a:ext cx="1560702" cy="1560702"/>
          </a:xfrm>
          <a:custGeom>
            <a:avLst/>
            <a:gdLst/>
            <a:ahLst/>
            <a:cxnLst/>
            <a:rect l="l" t="t" r="r" b="b"/>
            <a:pathLst>
              <a:path w="1560702" h="1560702">
                <a:moveTo>
                  <a:pt x="1560702" y="0"/>
                </a:moveTo>
                <a:lnTo>
                  <a:pt x="0" y="0"/>
                </a:lnTo>
                <a:lnTo>
                  <a:pt x="0" y="1560702"/>
                </a:lnTo>
                <a:lnTo>
                  <a:pt x="1560702" y="1560702"/>
                </a:lnTo>
                <a:lnTo>
                  <a:pt x="1560702"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57125" y="1927026"/>
            <a:ext cx="231159" cy="924638"/>
          </a:xfrm>
          <a:custGeom>
            <a:avLst/>
            <a:gdLst/>
            <a:ahLst/>
            <a:cxnLst/>
            <a:rect l="l" t="t" r="r" b="b"/>
            <a:pathLst>
              <a:path w="231159" h="924638">
                <a:moveTo>
                  <a:pt x="0" y="0"/>
                </a:moveTo>
                <a:lnTo>
                  <a:pt x="231160" y="0"/>
                </a:lnTo>
                <a:lnTo>
                  <a:pt x="231160" y="924638"/>
                </a:lnTo>
                <a:lnTo>
                  <a:pt x="0" y="9246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3325227" y="1025269"/>
            <a:ext cx="6017802" cy="1755182"/>
          </a:xfrm>
          <a:prstGeom prst="rect">
            <a:avLst/>
          </a:prstGeom>
        </p:spPr>
        <p:txBody>
          <a:bodyPr lIns="0" tIns="0" rIns="0" bIns="0" rtlCol="0" anchor="t">
            <a:spAutoFit/>
          </a:bodyPr>
          <a:lstStyle/>
          <a:p>
            <a:pPr algn="ctr">
              <a:lnSpc>
                <a:spcPts val="14335"/>
              </a:lnSpc>
            </a:pPr>
            <a:r>
              <a:rPr lang="en-US" sz="10240" spc="-634" dirty="0">
                <a:solidFill>
                  <a:srgbClr val="EABA3F"/>
                </a:solidFill>
                <a:latin typeface="TT Ramillas Italics"/>
                <a:hlinkClick r:id="rId5"/>
              </a:rPr>
              <a:t>Code</a:t>
            </a:r>
            <a:endParaRPr lang="en-US" sz="10240" spc="-634" dirty="0">
              <a:solidFill>
                <a:srgbClr val="EABA3F"/>
              </a:solidFill>
              <a:latin typeface="TT Ramillas Italics"/>
            </a:endParaRPr>
          </a:p>
        </p:txBody>
      </p:sp>
      <p:sp>
        <p:nvSpPr>
          <p:cNvPr id="14" name="Freeform 14"/>
          <p:cNvSpPr/>
          <p:nvPr/>
        </p:nvSpPr>
        <p:spPr>
          <a:xfrm rot="5400000" flipH="1">
            <a:off x="1046642" y="1796152"/>
            <a:ext cx="1938045" cy="4031332"/>
          </a:xfrm>
          <a:custGeom>
            <a:avLst/>
            <a:gdLst/>
            <a:ahLst/>
            <a:cxnLst/>
            <a:rect l="l" t="t" r="r" b="b"/>
            <a:pathLst>
              <a:path w="1938045" h="5352484">
                <a:moveTo>
                  <a:pt x="1938045" y="0"/>
                </a:moveTo>
                <a:lnTo>
                  <a:pt x="0" y="0"/>
                </a:lnTo>
                <a:lnTo>
                  <a:pt x="0" y="5352484"/>
                </a:lnTo>
                <a:lnTo>
                  <a:pt x="1938045" y="5352484"/>
                </a:lnTo>
                <a:lnTo>
                  <a:pt x="1938045" y="0"/>
                </a:lnTo>
                <a:close/>
              </a:path>
            </a:pathLst>
          </a:custGeom>
          <a:blipFill>
            <a:blip r:embed="rId12"/>
            <a:stretch>
              <a:fillRect/>
            </a:stretch>
          </a:blipFill>
        </p:spPr>
      </p:sp>
      <p:sp>
        <p:nvSpPr>
          <p:cNvPr id="15" name="Freeform 15"/>
          <p:cNvSpPr/>
          <p:nvPr/>
        </p:nvSpPr>
        <p:spPr>
          <a:xfrm>
            <a:off x="10169465" y="936111"/>
            <a:ext cx="1006005" cy="990915"/>
          </a:xfrm>
          <a:custGeom>
            <a:avLst/>
            <a:gdLst/>
            <a:ahLst/>
            <a:cxnLst/>
            <a:rect l="l" t="t" r="r" b="b"/>
            <a:pathLst>
              <a:path w="1006005" h="990915">
                <a:moveTo>
                  <a:pt x="0" y="0"/>
                </a:moveTo>
                <a:lnTo>
                  <a:pt x="1006005" y="0"/>
                </a:lnTo>
                <a:lnTo>
                  <a:pt x="1006005" y="990915"/>
                </a:lnTo>
                <a:lnTo>
                  <a:pt x="0" y="9909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821383" y="364233"/>
            <a:ext cx="5684192" cy="2093705"/>
          </a:xfrm>
          <a:prstGeom prst="rect">
            <a:avLst/>
          </a:prstGeom>
        </p:spPr>
        <p:txBody>
          <a:bodyPr lIns="0" tIns="0" rIns="0" bIns="0" rtlCol="0" anchor="t">
            <a:spAutoFit/>
          </a:bodyPr>
          <a:lstStyle/>
          <a:p>
            <a:pPr marL="0" lvl="0" indent="0" algn="l">
              <a:lnSpc>
                <a:spcPts val="17236"/>
              </a:lnSpc>
            </a:pPr>
            <a:r>
              <a:rPr lang="en-US" sz="12311">
                <a:solidFill>
                  <a:srgbClr val="E6E8DA"/>
                </a:solidFill>
                <a:latin typeface="Anton Bold"/>
              </a:rPr>
              <a:t>QUESTION</a:t>
            </a:r>
          </a:p>
        </p:txBody>
      </p:sp>
      <p:sp>
        <p:nvSpPr>
          <p:cNvPr id="3" name="TextBox 3"/>
          <p:cNvSpPr txBox="1"/>
          <p:nvPr/>
        </p:nvSpPr>
        <p:spPr>
          <a:xfrm rot="-539999">
            <a:off x="351033" y="23334"/>
            <a:ext cx="3095223" cy="872829"/>
          </a:xfrm>
          <a:prstGeom prst="rect">
            <a:avLst/>
          </a:prstGeom>
        </p:spPr>
        <p:txBody>
          <a:bodyPr lIns="0" tIns="0" rIns="0" bIns="0" rtlCol="0" anchor="t">
            <a:spAutoFit/>
          </a:bodyPr>
          <a:lstStyle/>
          <a:p>
            <a:pPr marL="0" lvl="0" indent="0" algn="l">
              <a:lnSpc>
                <a:spcPts val="7167"/>
              </a:lnSpc>
              <a:spcBef>
                <a:spcPct val="0"/>
              </a:spcBef>
            </a:pPr>
            <a:r>
              <a:rPr lang="en-US" sz="5120">
                <a:solidFill>
                  <a:srgbClr val="FF3D00"/>
                </a:solidFill>
                <a:latin typeface="Brittany"/>
              </a:rPr>
              <a:t>Bonus</a:t>
            </a:r>
          </a:p>
        </p:txBody>
      </p:sp>
      <p:sp>
        <p:nvSpPr>
          <p:cNvPr id="4" name="TextBox 4"/>
          <p:cNvSpPr txBox="1"/>
          <p:nvPr/>
        </p:nvSpPr>
        <p:spPr>
          <a:xfrm>
            <a:off x="132077" y="2419837"/>
            <a:ext cx="12618093" cy="4824220"/>
          </a:xfrm>
          <a:prstGeom prst="rect">
            <a:avLst/>
          </a:prstGeom>
        </p:spPr>
        <p:txBody>
          <a:bodyPr lIns="0" tIns="0" rIns="0" bIns="0" rtlCol="0" anchor="t">
            <a:spAutoFit/>
          </a:bodyPr>
          <a:lstStyle/>
          <a:p>
            <a:pPr algn="l">
              <a:lnSpc>
                <a:spcPts val="2758"/>
              </a:lnSpc>
            </a:pPr>
            <a:endParaRPr/>
          </a:p>
          <a:p>
            <a:pPr marL="425340" lvl="1" indent="-212670" algn="l">
              <a:lnSpc>
                <a:spcPts val="2758"/>
              </a:lnSpc>
              <a:buAutoNum type="arabicPeriod"/>
            </a:pPr>
            <a:r>
              <a:rPr lang="en-US" sz="1970">
                <a:solidFill>
                  <a:srgbClr val="FFFFFF"/>
                </a:solidFill>
                <a:latin typeface="Canva Sans"/>
              </a:rPr>
              <a:t>Special Requirements: Some inmates might prefer to stay in the same room in a group or pair.</a:t>
            </a:r>
          </a:p>
          <a:p>
            <a:pPr marL="425340" lvl="1" indent="-212670" algn="l">
              <a:lnSpc>
                <a:spcPts val="2758"/>
              </a:lnSpc>
              <a:buAutoNum type="arabicPeriod"/>
            </a:pPr>
            <a:r>
              <a:rPr lang="en-US" sz="1970">
                <a:solidFill>
                  <a:srgbClr val="FFFFFF"/>
                </a:solidFill>
                <a:latin typeface="Canva Sans"/>
              </a:rPr>
              <a:t>Preferences: Inmates may have favorite music or preferences related to dorm location, which should be accommodated if possible.</a:t>
            </a:r>
          </a:p>
          <a:p>
            <a:pPr marL="425340" lvl="1" indent="-212670" algn="l">
              <a:lnSpc>
                <a:spcPts val="2758"/>
              </a:lnSpc>
              <a:buAutoNum type="arabicPeriod"/>
            </a:pPr>
            <a:r>
              <a:rPr lang="en-US" sz="1970">
                <a:solidFill>
                  <a:srgbClr val="FFFFFF"/>
                </a:solidFill>
                <a:latin typeface="Canva Sans"/>
              </a:rPr>
              <a:t>Dorm Capacity: Each dorm has a capacity, and once full, other inmates need to be assigned to the next available dorm.</a:t>
            </a:r>
          </a:p>
          <a:p>
            <a:pPr marL="425340" lvl="1" indent="-212670" algn="l">
              <a:lnSpc>
                <a:spcPts val="2758"/>
              </a:lnSpc>
              <a:buAutoNum type="arabicPeriod"/>
            </a:pPr>
            <a:r>
              <a:rPr lang="en-US" sz="1970">
                <a:solidFill>
                  <a:srgbClr val="FFFFFF"/>
                </a:solidFill>
                <a:latin typeface="Canva Sans"/>
              </a:rPr>
              <a:t>Gender-based Assignment: Ensuring that inmates assigned to the same dorm are of the same gender.</a:t>
            </a:r>
          </a:p>
          <a:p>
            <a:pPr marL="425340" lvl="1" indent="-212670" algn="l">
              <a:lnSpc>
                <a:spcPts val="2758"/>
              </a:lnSpc>
              <a:buAutoNum type="arabicPeriod"/>
            </a:pPr>
            <a:r>
              <a:rPr lang="en-US" sz="1970">
                <a:solidFill>
                  <a:srgbClr val="FFFFFF"/>
                </a:solidFill>
                <a:latin typeface="Canva Sans"/>
              </a:rPr>
              <a:t>Dorm Transfer Restrictions: Inmates may have restrictions on transferring dorms multiple times, limiting the number of transfers per week.</a:t>
            </a:r>
          </a:p>
          <a:p>
            <a:pPr algn="l">
              <a:lnSpc>
                <a:spcPts val="2758"/>
              </a:lnSpc>
            </a:pPr>
            <a:r>
              <a:rPr lang="en-US" sz="1970">
                <a:solidFill>
                  <a:srgbClr val="FFFFFF"/>
                </a:solidFill>
                <a:latin typeface="Canva Sans"/>
              </a:rPr>
              <a:t>        Furthermore, the system should ensure that sleep-inducing music is played for each inmate without disturbing  others, stopping the music p minutes after each inmate goes to bed. The system should also manage centralized music systems for each dorm, with multiple dedicated channels that can be assigned and released as needed, allowing different music to be played in different rooms.</a:t>
            </a:r>
          </a:p>
          <a:p>
            <a:pPr algn="l">
              <a:lnSpc>
                <a:spcPts val="2758"/>
              </a:lnSpc>
            </a:pPr>
            <a:endParaRPr lang="en-US" sz="1970">
              <a:solidFill>
                <a:srgbClr val="FFFFFF"/>
              </a:solidFill>
              <a:latin typeface="Canva Sans"/>
            </a:endParaRPr>
          </a:p>
        </p:txBody>
      </p:sp>
      <p:sp>
        <p:nvSpPr>
          <p:cNvPr id="5" name="TextBox 5"/>
          <p:cNvSpPr txBox="1"/>
          <p:nvPr/>
        </p:nvSpPr>
        <p:spPr>
          <a:xfrm>
            <a:off x="6335495" y="347649"/>
            <a:ext cx="6559690" cy="2110288"/>
          </a:xfrm>
          <a:prstGeom prst="rect">
            <a:avLst/>
          </a:prstGeom>
        </p:spPr>
        <p:txBody>
          <a:bodyPr lIns="0" tIns="0" rIns="0" bIns="0" rtlCol="0" anchor="t">
            <a:spAutoFit/>
          </a:bodyPr>
          <a:lstStyle/>
          <a:p>
            <a:pPr algn="ctr">
              <a:lnSpc>
                <a:spcPts val="3384"/>
              </a:lnSpc>
            </a:pPr>
            <a:r>
              <a:rPr lang="en-US" sz="2417">
                <a:solidFill>
                  <a:srgbClr val="FFFFFF"/>
                </a:solidFill>
                <a:latin typeface="Canva Sans"/>
              </a:rPr>
              <a:t>Given the provided scenario, how would you design and implement a Sleep Inducer system that efficiently assigns inmates to sleeping dorms while considering the following factors:</a:t>
            </a:r>
          </a:p>
        </p:txBody>
      </p:sp>
    </p:spTree>
  </p:cSld>
  <p:clrMapOvr>
    <a:masterClrMapping/>
  </p:clrMapOvr>
  <p:transition spd="slow">
    <p:wheel spokes="1"/>
  </p:transition>
</p:sld>
</file>

<file path=ppt/theme/theme1.xml><?xml version="1.0" encoding="utf-8"?>
<a:theme xmlns:a="http://schemas.openxmlformats.org/drawingml/2006/main" name="Office Theme">
  <a:themeElements>
    <a:clrScheme name="Office">
      <a:dk1>
        <a:sysClr val="windowText" lastClr="C0C0C0"/>
      </a:dk1>
      <a:lt1>
        <a:sysClr val="window" lastClr="191919"/>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1130</Words>
  <Application>Microsoft Office PowerPoint</Application>
  <PresentationFormat>Custom</PresentationFormat>
  <Paragraphs>84</Paragraphs>
  <Slides>10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vt:i4>
      </vt:variant>
    </vt:vector>
  </HeadingPairs>
  <TitlesOfParts>
    <vt:vector size="26" baseType="lpstr">
      <vt:lpstr>Anton Bold</vt:lpstr>
      <vt:lpstr>Aileron</vt:lpstr>
      <vt:lpstr>Intro Rust</vt:lpstr>
      <vt:lpstr>League Spartan</vt:lpstr>
      <vt:lpstr>Boston Angel Bold</vt:lpstr>
      <vt:lpstr>TT Ramillas Italics</vt:lpstr>
      <vt:lpstr>TT Firs Neue</vt:lpstr>
      <vt:lpstr>Canva Sans</vt:lpstr>
      <vt:lpstr>Anton</vt:lpstr>
      <vt:lpstr>Arial</vt:lpstr>
      <vt:lpstr>Canva Sans Bold</vt:lpstr>
      <vt:lpstr>Aileron Bold</vt:lpstr>
      <vt:lpstr>Inter</vt:lpstr>
      <vt:lpstr>Calibri</vt:lpstr>
      <vt:lpstr>Brittany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SLeep Inducer</dc:title>
  <cp:lastModifiedBy>kavya.chauhan913@outlook.com</cp:lastModifiedBy>
  <cp:revision>5</cp:revision>
  <dcterms:created xsi:type="dcterms:W3CDTF">2006-08-16T00:00:00Z</dcterms:created>
  <dcterms:modified xsi:type="dcterms:W3CDTF">2024-05-03T18:35:58Z</dcterms:modified>
  <dc:identifier>DAGEEKfpBLU</dc:identifier>
</cp:coreProperties>
</file>